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7099300" cy="10234613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ngsana New" pitchFamily="18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800080"/>
    <a:srgbClr val="339966"/>
    <a:srgbClr val="CC3300"/>
    <a:srgbClr val="4924A4"/>
    <a:srgbClr val="542ABC"/>
    <a:srgbClr val="8EC1D8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cs typeface="Angsana New" pitchFamily="18" charset="-120"/>
              </a:defRPr>
            </a:lvl1pPr>
          </a:lstStyle>
          <a:p>
            <a:endParaRPr lang="th-TH" alt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cs typeface="Angsana New" pitchFamily="18" charset="-120"/>
              </a:defRPr>
            </a:lvl1pPr>
          </a:lstStyle>
          <a:p>
            <a:endParaRPr lang="th-TH" altLang="en-US"/>
          </a:p>
        </p:txBody>
      </p:sp>
      <p:sp>
        <p:nvSpPr>
          <p:cNvPr id="1218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Click to edit Master text styles</a:t>
            </a:r>
          </a:p>
          <a:p>
            <a:pPr lvl="1"/>
            <a:r>
              <a:rPr lang="th-TH" altLang="en-US"/>
              <a:t>Second level</a:t>
            </a:r>
          </a:p>
          <a:p>
            <a:pPr lvl="2"/>
            <a:r>
              <a:rPr lang="th-TH" altLang="en-US"/>
              <a:t>Third level</a:t>
            </a:r>
          </a:p>
          <a:p>
            <a:pPr lvl="3"/>
            <a:r>
              <a:rPr lang="th-TH" altLang="en-US"/>
              <a:t>Fourth level</a:t>
            </a:r>
          </a:p>
          <a:p>
            <a:pPr lvl="4"/>
            <a:r>
              <a:rPr lang="th-TH" altLang="en-US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cs typeface="Angsana New" pitchFamily="18" charset="-120"/>
              </a:defRPr>
            </a:lvl1pPr>
          </a:lstStyle>
          <a:p>
            <a:endParaRPr lang="th-TH" alt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cs typeface="Angsana New" pitchFamily="18" charset="-120"/>
              </a:defRPr>
            </a:lvl1pPr>
          </a:lstStyle>
          <a:p>
            <a:fld id="{91D47775-441F-4410-AB9F-A3B42849459A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686964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018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9801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98020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598021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8022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8023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98024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598025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8026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598027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98028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98029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014BEE8-31CA-4766-A1EC-8DB2F2C08A23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98030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98031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175522B-D631-40D5-9485-D0ECFEB77A43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98032" name="Picture 16" descr="emu_300x300_72dpi_b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AADA13-8C25-4CC5-887A-0A0A03F417D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A4B2E6-602B-46E0-9EDD-2DB1A796FC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98676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20193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9055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578F6E-27A7-48D9-87F8-F037E292E37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D7867-B780-4A82-808E-958C0F74BE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3611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258DB6-1A42-422A-936A-F32FFF926C13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28F907-946C-4DD7-A908-079CFFBED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660641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E770E9-4C8A-48AD-B695-5BAB39D3BF0A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539B88-EFEA-4FA9-87A2-05EE506D8F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02309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9624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9624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53961B-641B-4D1B-9564-AE5F2D20CFF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6A67D-026F-46A1-BE6A-FC8EC18D01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50627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D73193-1133-4A21-9F32-81B87C2101E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939CE-3781-4F97-90BF-BEAA3340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3180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A3E4E3-327F-4A28-8114-C83797E5FA1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01DB8-0A70-4EA1-BB16-25A106F14E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22911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900DFF-6422-40E1-8C07-9F3808F3A46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4259B0-7CE9-4D26-A01A-FC52CFC5D5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47648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7F306F-A216-4BED-AFFF-1348F9DB86A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E1603-36F1-49E6-95B5-3ED61E4F8B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682459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5D5C21-22CB-49D9-9729-1393C9321C8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9E76A2-0488-4FC8-8690-A96448170D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031985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994" name="Group 2"/>
          <p:cNvGrpSpPr>
            <a:grpSpLocks/>
          </p:cNvGrpSpPr>
          <p:nvPr/>
        </p:nvGrpSpPr>
        <p:grpSpPr bwMode="auto">
          <a:xfrm>
            <a:off x="0" y="-533400"/>
            <a:ext cx="8686800" cy="4876800"/>
            <a:chOff x="0" y="0"/>
            <a:chExt cx="5472" cy="3072"/>
          </a:xfrm>
        </p:grpSpPr>
        <p:sp>
          <p:nvSpPr>
            <p:cNvPr id="59699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596996" name="Group 4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596997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6998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59699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"/>
            <a:ext cx="7772400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9700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Click to edit Master text styles</a:t>
            </a:r>
          </a:p>
          <a:p>
            <a:pPr lvl="1"/>
            <a:r>
              <a:rPr lang="th-TH" altLang="en-US"/>
              <a:t>Second level</a:t>
            </a:r>
          </a:p>
          <a:p>
            <a:pPr lvl="2"/>
            <a:r>
              <a:rPr lang="th-TH" altLang="en-US"/>
              <a:t>Third level</a:t>
            </a:r>
          </a:p>
          <a:p>
            <a:pPr lvl="3"/>
            <a:r>
              <a:rPr lang="th-TH" altLang="en-US"/>
              <a:t>Fourth level</a:t>
            </a:r>
          </a:p>
          <a:p>
            <a:pPr lvl="4"/>
            <a:r>
              <a:rPr lang="th-TH" altLang="en-US"/>
              <a:t>Fifth level</a:t>
            </a:r>
          </a:p>
        </p:txBody>
      </p:sp>
      <p:sp>
        <p:nvSpPr>
          <p:cNvPr id="59700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77000"/>
            <a:ext cx="198120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69664015-6632-4868-813C-75274A614EEE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59700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0800"/>
            <a:ext cx="2971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59700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53200"/>
            <a:ext cx="1905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F13FD963-F457-44E1-BE0F-8B70496F137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97004" name="Line 12"/>
          <p:cNvSpPr>
            <a:spLocks noChangeShapeType="1"/>
          </p:cNvSpPr>
          <p:nvPr/>
        </p:nvSpPr>
        <p:spPr bwMode="auto">
          <a:xfrm>
            <a:off x="0" y="48768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97005" name="Picture 13" descr="emu_300x300_72dpi_black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>
    <p:random/>
  </p:transition>
  <p:hf hdr="0" ftr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anose="02020603050405020304" pitchFamily="18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q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png"/><Relationship Id="rId4" Type="http://schemas.openxmlformats.org/officeDocument/2006/relationships/image" Target="../media/image24.wmf"/><Relationship Id="rId9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2A6D2FA-A73A-4509-820C-C17CC90E5442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9B8767B-D486-477C-A188-3305D76B7120}" type="slidenum">
              <a:rPr lang="en-US" altLang="en-US"/>
              <a:pPr/>
              <a:t>1</a:t>
            </a:fld>
            <a:endParaRPr lang="en-US" altLang="en-US" dirty="0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371600"/>
            <a:ext cx="7543800" cy="1600200"/>
          </a:xfrm>
        </p:spPr>
        <p:txBody>
          <a:bodyPr/>
          <a:lstStyle/>
          <a:p>
            <a:pPr algn="ctr" defTabSz="900113"/>
            <a:r>
              <a:rPr lang="en-US" altLang="en-US" sz="5400" dirty="0"/>
              <a:t>Digital </a:t>
            </a:r>
            <a:r>
              <a:rPr lang="tr-TR" altLang="en-US" sz="5400" dirty="0"/>
              <a:t>Logic </a:t>
            </a:r>
            <a:r>
              <a:rPr lang="en-US" altLang="en-US" sz="5400" dirty="0"/>
              <a:t>Design</a:t>
            </a:r>
            <a:r>
              <a:rPr lang="tr-TR" altLang="en-US" sz="5400" dirty="0"/>
              <a:t> </a:t>
            </a:r>
            <a:r>
              <a:rPr lang="en-US" altLang="en-US" sz="5400" dirty="0"/>
              <a:t/>
            </a:r>
            <a:br>
              <a:rPr lang="en-US" altLang="en-US" sz="5400" dirty="0"/>
            </a:br>
            <a:r>
              <a:rPr lang="tr-TR" altLang="en-US" sz="5400" dirty="0"/>
              <a:t> </a:t>
            </a:r>
            <a:r>
              <a:rPr lang="en-US" altLang="zh-TW" sz="4400" dirty="0">
                <a:ea typeface="標楷體" pitchFamily="65" charset="-128"/>
                <a:cs typeface="Times New Roman" panose="02020603050405020304" pitchFamily="18" charset="0"/>
              </a:rPr>
              <a:t>Gate-Level Minimization</a:t>
            </a:r>
            <a:endParaRPr lang="th-TH" altLang="en-US" sz="4400" dirty="0">
              <a:ea typeface="標楷體" pitchFamily="65" charset="-128"/>
              <a:cs typeface="Times New Roman" panose="02020603050405020304" pitchFamily="18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581400"/>
            <a:ext cx="6324600" cy="1905000"/>
          </a:xfrm>
        </p:spPr>
        <p:txBody>
          <a:bodyPr/>
          <a:lstStyle/>
          <a:p>
            <a:endParaRPr lang="th-TH" altLang="en-US" sz="3200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F1CE-B94A-4708-A10D-AF4B48F0477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04422-DC62-4864-9A91-654E404AED4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5229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Four adjacent Squares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5229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Consider four adjacent squares</a:t>
            </a:r>
          </a:p>
          <a:p>
            <a:pPr lvl="1"/>
            <a:r>
              <a:rPr lang="zh-TW" altLang="en-US">
                <a:ea typeface="新細明體" pitchFamily="18" charset="-120"/>
              </a:rPr>
              <a:t>2, 4, </a:t>
            </a:r>
            <a:r>
              <a:rPr lang="en-US" altLang="zh-TW">
                <a:ea typeface="新細明體" pitchFamily="18" charset="-120"/>
              </a:rPr>
              <a:t>and </a:t>
            </a:r>
            <a:r>
              <a:rPr lang="zh-TW" altLang="en-US">
                <a:ea typeface="新細明體" pitchFamily="18" charset="-120"/>
              </a:rPr>
              <a:t>8 </a:t>
            </a:r>
            <a:r>
              <a:rPr lang="en-US" altLang="zh-TW">
                <a:ea typeface="新細明體" pitchFamily="18" charset="-120"/>
              </a:rPr>
              <a:t>squares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0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2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4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6</a:t>
            </a:r>
            <a:r>
              <a:rPr lang="en-US" altLang="zh-TW" i="1">
                <a:ea typeface="新細明體" pitchFamily="18" charset="-120"/>
              </a:rPr>
              <a:t> = x'y'z'+x'yz'+xy'z'+xyz' = x'z'(y'+y) +xz'(y'+y) = x'z' + xz‘ = z'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1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3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5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7</a:t>
            </a:r>
            <a:r>
              <a:rPr lang="en-US" altLang="zh-TW" i="1">
                <a:ea typeface="新細明體" pitchFamily="18" charset="-120"/>
              </a:rPr>
              <a:t> = x'y'z+x'yz+xy'z+xyz =x'z(y'+y) + xz(y'+y) =x'z + xz = z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2292" name="Picture 6" descr="AACFLNA0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" b="15045"/>
          <a:stretch>
            <a:fillRect/>
          </a:stretch>
        </p:blipFill>
        <p:spPr bwMode="auto">
          <a:xfrm>
            <a:off x="1285875" y="3295650"/>
            <a:ext cx="651986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2293" name="Text Box 8"/>
          <p:cNvSpPr txBox="1">
            <a:spLocks noChangeArrowheads="1"/>
          </p:cNvSpPr>
          <p:nvPr/>
        </p:nvSpPr>
        <p:spPr bwMode="auto">
          <a:xfrm>
            <a:off x="2143125" y="6286500"/>
            <a:ext cx="478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3.3 Three-variable Map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5DD0-487D-44EE-A7A5-4E3A13ACF0F3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4921-3747-4A50-9F4F-AFD8D8F884C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5331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3.3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17411" name="內容版面配置區 2"/>
          <p:cNvSpPr>
            <a:spLocks noGrp="1"/>
          </p:cNvSpPr>
          <p:nvPr>
            <p:ph idx="4294967295"/>
          </p:nvPr>
        </p:nvSpPr>
        <p:spPr>
          <a:xfrm>
            <a:off x="307975" y="1333500"/>
            <a:ext cx="8570913" cy="5202238"/>
          </a:xfrm>
        </p:spPr>
        <p:txBody>
          <a:bodyPr lIns="90488" tIns="44450" rIns="90488" bIns="44450"/>
          <a:lstStyle/>
          <a:p>
            <a:pPr marL="342900" lvl="1" indent="-342900">
              <a:lnSpc>
                <a:spcPct val="90000"/>
              </a:lnSpc>
              <a:buClr>
                <a:srgbClr val="0000FF"/>
              </a:buClr>
              <a:buSzPct val="90000"/>
              <a:buFont typeface="Wingdings 2" panose="05020102010507070707" pitchFamily="18" charset="2"/>
              <a:buChar char="©"/>
            </a:pPr>
            <a:r>
              <a:rPr lang="en-US" altLang="zh-TW" sz="2400">
                <a:ea typeface="新細明體" pitchFamily="18" charset="-120"/>
              </a:rPr>
              <a:t>Example 3.3: simplify </a:t>
            </a:r>
            <a:r>
              <a:rPr lang="en-US" altLang="zh-TW" sz="2400" i="1">
                <a:ea typeface="新細明體" pitchFamily="18" charset="-120"/>
              </a:rPr>
              <a:t>F(x</a:t>
            </a:r>
            <a:r>
              <a:rPr lang="en-US" altLang="zh-TW" sz="2400">
                <a:ea typeface="新細明體" pitchFamily="18" charset="-120"/>
              </a:rPr>
              <a:t>,</a:t>
            </a:r>
            <a:r>
              <a:rPr lang="en-US" altLang="zh-TW" sz="2400" i="1">
                <a:ea typeface="新細明體" pitchFamily="18" charset="-120"/>
              </a:rPr>
              <a:t> y</a:t>
            </a:r>
            <a:r>
              <a:rPr lang="en-US" altLang="zh-TW" sz="2400">
                <a:ea typeface="新細明體" pitchFamily="18" charset="-120"/>
              </a:rPr>
              <a:t>,</a:t>
            </a:r>
            <a:r>
              <a:rPr lang="en-US" altLang="zh-TW" sz="2400" i="1">
                <a:ea typeface="新細明體" pitchFamily="18" charset="-120"/>
              </a:rPr>
              <a:t> z) </a:t>
            </a:r>
            <a:r>
              <a:rPr lang="en-US" altLang="zh-TW" sz="2400">
                <a:ea typeface="新細明體" pitchFamily="18" charset="-120"/>
              </a:rPr>
              <a:t>= </a:t>
            </a:r>
            <a:r>
              <a:rPr lang="en-US" altLang="zh-TW" sz="2400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 sz="2400">
                <a:ea typeface="新細明體" pitchFamily="18" charset="-120"/>
              </a:rPr>
              <a:t>(0, 2, 4, 5, 6)</a:t>
            </a:r>
          </a:p>
          <a:p>
            <a:pPr marL="342900" lvl="1" indent="-342900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 </a:t>
            </a:r>
            <a:r>
              <a:rPr lang="en-US" altLang="zh-TW">
                <a:ea typeface="新細明體" pitchFamily="18" charset="-120"/>
              </a:rPr>
              <a:t>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(0, 2, 4, 5, 6)</a:t>
            </a:r>
            <a:r>
              <a:rPr lang="en-US" altLang="zh-TW" i="1">
                <a:ea typeface="新細明體" pitchFamily="18" charset="-120"/>
              </a:rPr>
              <a:t> = z'+ xy'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3316" name="Picture 6"/>
          <p:cNvPicPr>
            <a:picLocks noChangeAspect="1" noChangeArrowheads="1"/>
          </p:cNvPicPr>
          <p:nvPr/>
        </p:nvPicPr>
        <p:blipFill>
          <a:blip r:embed="rId2">
            <a:lum bright="-20000"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449513"/>
            <a:ext cx="5580063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3317" name="Text Box 8"/>
          <p:cNvSpPr txBox="1">
            <a:spLocks noChangeArrowheads="1"/>
          </p:cNvSpPr>
          <p:nvPr/>
        </p:nvSpPr>
        <p:spPr bwMode="auto">
          <a:xfrm>
            <a:off x="1295400" y="6111875"/>
            <a:ext cx="657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3.6 Map for Example 3-3,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 = </a:t>
            </a:r>
            <a:r>
              <a:rPr lang="el-GR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Σ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(0, 2, 4, 5, 6) =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z'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+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xy'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46E-29EF-4892-AA25-21817C2BC61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6C79-D1D5-4CFB-8D49-4EEDBFEB61C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433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3.4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5433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3.4: let </a:t>
            </a:r>
            <a:r>
              <a:rPr lang="en-US" altLang="zh-TW" i="1">
                <a:ea typeface="新細明體" pitchFamily="18" charset="-120"/>
              </a:rPr>
              <a:t>F = A'C + A'B + AB'C + BC</a:t>
            </a:r>
          </a:p>
          <a:p>
            <a:pPr marL="914400" lvl="1" indent="-457200">
              <a:buClrTx/>
              <a:buSzPct val="100000"/>
              <a:buFont typeface="Book Antiqua" panose="02040602050305030304" pitchFamily="18" charset="0"/>
              <a:buAutoNum type="alphaLcParenR"/>
            </a:pPr>
            <a:r>
              <a:rPr lang="en-US" altLang="zh-TW">
                <a:ea typeface="新細明體" pitchFamily="18" charset="-120"/>
              </a:rPr>
              <a:t>Express it in sum of minterms.</a:t>
            </a:r>
          </a:p>
          <a:p>
            <a:pPr marL="914400" lvl="1" indent="-457200">
              <a:buClrTx/>
              <a:buSzPct val="100000"/>
              <a:buFont typeface="Book Antiqua" panose="02040602050305030304" pitchFamily="18" charset="0"/>
              <a:buAutoNum type="alphaLcParenR"/>
            </a:pPr>
            <a:r>
              <a:rPr lang="en-US" altLang="zh-TW">
                <a:ea typeface="新細明體" pitchFamily="18" charset="-120"/>
              </a:rPr>
              <a:t>Find the minimal sum of products expression.</a:t>
            </a:r>
          </a:p>
          <a:p>
            <a:pPr marL="914400" lvl="1" indent="-457200">
              <a:buClrTx/>
              <a:buSzPct val="100000"/>
              <a:buFont typeface="Wingdings" panose="05000000000000000000" pitchFamily="2" charset="2"/>
              <a:buNone/>
            </a:pPr>
            <a:r>
              <a:rPr lang="en-US" altLang="zh-TW">
                <a:ea typeface="新細明體" pitchFamily="18" charset="-120"/>
              </a:rPr>
              <a:t>Ans:</a:t>
            </a:r>
          </a:p>
          <a:p>
            <a:pPr marL="914400" lvl="1" indent="-457200">
              <a:buClrTx/>
              <a:buSzPct val="100000"/>
              <a:buFont typeface="Wingdings" panose="05000000000000000000" pitchFamily="2" charset="2"/>
              <a:buNone/>
            </a:pPr>
            <a:r>
              <a:rPr lang="en-US" altLang="zh-TW" i="1">
                <a:ea typeface="新細明體" pitchFamily="18" charset="-120"/>
              </a:rPr>
              <a:t>	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 = S</a:t>
            </a:r>
            <a:r>
              <a:rPr lang="en-US" altLang="zh-TW">
                <a:ea typeface="新細明體" pitchFamily="18" charset="-120"/>
              </a:rPr>
              <a:t>(1, 2, 3, 5, 7) = 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>
                <a:ea typeface="新細明體" pitchFamily="18" charset="-120"/>
              </a:rPr>
              <a:t> + </a:t>
            </a:r>
            <a:r>
              <a:rPr lang="en-US" altLang="zh-TW" i="1">
                <a:ea typeface="新細明體" pitchFamily="18" charset="-120"/>
              </a:rPr>
              <a:t>A'B</a:t>
            </a:r>
          </a:p>
          <a:p>
            <a:pPr marL="914400" lvl="1" indent="-457200">
              <a:buClrTx/>
              <a:buSzPct val="100000"/>
              <a:buFont typeface="Wingdings" panose="05000000000000000000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4340" name="Picture 6"/>
          <p:cNvPicPr>
            <a:picLocks noChangeAspect="1" noChangeArrowheads="1"/>
          </p:cNvPicPr>
          <p:nvPr/>
        </p:nvPicPr>
        <p:blipFill>
          <a:blip r:embed="rId2">
            <a:lum bright="-10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24200"/>
            <a:ext cx="4467225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4341" name="Text Box 8"/>
          <p:cNvSpPr txBox="1">
            <a:spLocks noChangeArrowheads="1"/>
          </p:cNvSpPr>
          <p:nvPr/>
        </p:nvSpPr>
        <p:spPr bwMode="auto">
          <a:xfrm>
            <a:off x="1447800" y="6019800"/>
            <a:ext cx="657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3.7 Map for Example 3.4,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A'C + A'B + AB'C + BC = C + A'B</a:t>
            </a: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3943-23E2-4D02-9166-8A4ED975528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948F5-7453-411F-B831-91CEEBA841B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5536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3.3	Four-Variable Map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5536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The map</a:t>
            </a:r>
          </a:p>
          <a:p>
            <a:pPr lvl="1">
              <a:spcBef>
                <a:spcPct val="10000"/>
              </a:spcBef>
            </a:pPr>
            <a:r>
              <a:rPr lang="zh-TW" altLang="en-US">
                <a:ea typeface="新細明體" pitchFamily="18" charset="-120"/>
              </a:rPr>
              <a:t>16 </a:t>
            </a:r>
            <a:r>
              <a:rPr lang="en-US" altLang="zh-TW">
                <a:ea typeface="新細明體" pitchFamily="18" charset="-120"/>
              </a:rPr>
              <a:t>minterms</a:t>
            </a:r>
          </a:p>
          <a:p>
            <a:pPr lvl="1">
              <a:spcBef>
                <a:spcPct val="10000"/>
              </a:spcBef>
            </a:pPr>
            <a:r>
              <a:rPr lang="en-US" altLang="zh-TW">
                <a:ea typeface="新細明體" pitchFamily="18" charset="-120"/>
              </a:rPr>
              <a:t>Combinations of 2, 4, 8, and 16 adjacent squares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5364" name="Picture 6" descr="AACFLNF0"/>
          <p:cNvPicPr>
            <a:picLocks noChangeAspect="1" noChangeArrowheads="1"/>
          </p:cNvPicPr>
          <p:nvPr/>
        </p:nvPicPr>
        <p:blipFill>
          <a:blip r:embed="rId2">
            <a:lum bright="-1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" b="12256"/>
          <a:stretch>
            <a:fillRect/>
          </a:stretch>
        </p:blipFill>
        <p:spPr bwMode="auto">
          <a:xfrm>
            <a:off x="1300163" y="2620963"/>
            <a:ext cx="6272212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65" name="Text Box 8"/>
          <p:cNvSpPr txBox="1">
            <a:spLocks noChangeArrowheads="1"/>
          </p:cNvSpPr>
          <p:nvPr/>
        </p:nvSpPr>
        <p:spPr bwMode="auto">
          <a:xfrm>
            <a:off x="2978150" y="6357938"/>
            <a:ext cx="328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3.8 Four-variable Map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955A-979C-4A15-8887-783BEE31455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65626-4F5D-4A59-BE47-3ED72BCD83D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5638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3.5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5638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3.5: simplify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w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(0, 1, 2, 4, 5, 6, 8, 9, 12, 13, 14)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6388" name="Picture 7"/>
          <p:cNvPicPr>
            <a:picLocks noChangeAspect="1" noChangeArrowheads="1"/>
          </p:cNvPicPr>
          <p:nvPr/>
        </p:nvPicPr>
        <p:blipFill>
          <a:blip r:embed="rId2">
            <a:lum bright="-14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193925"/>
            <a:ext cx="474980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6389" name="Rectangle 6"/>
          <p:cNvSpPr>
            <a:spLocks noChangeArrowheads="1"/>
          </p:cNvSpPr>
          <p:nvPr/>
        </p:nvSpPr>
        <p:spPr bwMode="auto">
          <a:xfrm>
            <a:off x="6472238" y="4876800"/>
            <a:ext cx="1908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marL="0" lvl="1"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 = y'+w'z'+xz'</a:t>
            </a:r>
            <a:endParaRPr lang="zh-TW" altLang="en-US" sz="2000" i="1"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656390" name="Text Box 8"/>
          <p:cNvSpPr txBox="1">
            <a:spLocks noChangeArrowheads="1"/>
          </p:cNvSpPr>
          <p:nvPr/>
        </p:nvSpPr>
        <p:spPr bwMode="auto">
          <a:xfrm>
            <a:off x="152400" y="6110288"/>
            <a:ext cx="861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3.9 Map for Example 3-5; 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w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 = </a:t>
            </a:r>
            <a:r>
              <a:rPr lang="el-GR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Σ</a:t>
            </a:r>
            <a:r>
              <a:rPr lang="en-US" altLang="zh-TW" sz="16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(0, 1, 2, 4, 5, 6, 8, 9, 12, 13, 14) = </a:t>
            </a:r>
            <a:r>
              <a:rPr lang="en-US" altLang="zh-TW" sz="16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y' + w' z' +xz'</a:t>
            </a:r>
          </a:p>
        </p:txBody>
      </p:sp>
      <p:sp>
        <p:nvSpPr>
          <p:cNvPr id="656391" name="AutoShape 42"/>
          <p:cNvSpPr>
            <a:spLocks noChangeArrowheads="1"/>
          </p:cNvSpPr>
          <p:nvPr/>
        </p:nvSpPr>
        <p:spPr bwMode="auto">
          <a:xfrm>
            <a:off x="5495925" y="4965700"/>
            <a:ext cx="831850" cy="215900"/>
          </a:xfrm>
          <a:prstGeom prst="notchedRightArrow">
            <a:avLst>
              <a:gd name="adj1" fmla="val 50000"/>
              <a:gd name="adj2" fmla="val 10435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86FE-F7CE-4708-A06E-E5F5F782FC9B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5489A-0C12-4FF7-A9B1-04BD1BB39A9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5741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3.6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5741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3-6: simplify </a:t>
            </a:r>
            <a:r>
              <a:rPr lang="en-US" altLang="zh-TW" i="1">
                <a:ea typeface="新細明體" pitchFamily="18" charset="-120"/>
              </a:rPr>
              <a:t>F = A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 + B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CD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 + A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D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 + AB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 i="1">
                <a:ea typeface="新細明體" pitchFamily="18" charset="-120"/>
                <a:sym typeface="Symbol" panose="05050102010706020507" pitchFamily="18" charset="2"/>
              </a:rPr>
              <a:t></a:t>
            </a:r>
          </a:p>
          <a:p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7412" name="Picture 7"/>
          <p:cNvPicPr>
            <a:picLocks noChangeAspect="1" noChangeArrowheads="1"/>
          </p:cNvPicPr>
          <p:nvPr/>
        </p:nvPicPr>
        <p:blipFill>
          <a:blip r:embed="rId2">
            <a:lum bright="-14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517683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741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962400"/>
            <a:ext cx="3495675" cy="915988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7414" name="Text Box 8"/>
          <p:cNvSpPr txBox="1">
            <a:spLocks noChangeArrowheads="1"/>
          </p:cNvSpPr>
          <p:nvPr/>
        </p:nvSpPr>
        <p:spPr bwMode="auto">
          <a:xfrm>
            <a:off x="152400" y="5638800"/>
            <a:ext cx="5864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3.9 Map for Example 3-6;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+ 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CD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+ AB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= BD + BC +ACD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21EE-6164-420F-8A44-5E23DF62780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64EF-3AB0-414D-B2E6-153A6416BA0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5843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Prime Implicants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5843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Prime Implicants </a:t>
            </a:r>
            <a:endParaRPr lang="tr-TR" altLang="zh-TW"/>
          </a:p>
          <a:p>
            <a:pPr lvl="1"/>
            <a:r>
              <a:rPr lang="en-US" altLang="zh-TW">
                <a:ea typeface="新細明體" pitchFamily="18" charset="-120"/>
              </a:rPr>
              <a:t>All the minterms are covered.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Minimize the number of terms.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prime implicant: a product term obtained by combining the maximum possible number of adjacent squares (combining all possible maximum numbers of squares).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Essential P.I.: a minterm is covered by only one prime implicant.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essential P.I. must be included.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455C-8F8E-428C-B71E-98464E0CDD4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AC9C-018A-4080-8C43-F01AB678A7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5945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Prime Implicants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5945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 sz="2000">
                <a:ea typeface="新細明體" pitchFamily="18" charset="-120"/>
              </a:rPr>
              <a:t>Consider </a:t>
            </a:r>
            <a:r>
              <a:rPr lang="en-US" altLang="zh-TW" sz="2000" i="1">
                <a:ea typeface="新細明體" pitchFamily="18" charset="-120"/>
              </a:rPr>
              <a:t>F</a:t>
            </a:r>
            <a:r>
              <a:rPr lang="en-US" altLang="zh-TW" sz="2000">
                <a:ea typeface="新細明體" pitchFamily="18" charset="-120"/>
              </a:rPr>
              <a:t>(</a:t>
            </a:r>
            <a:r>
              <a:rPr lang="en-US" altLang="zh-TW" sz="2000" i="1">
                <a:ea typeface="新細明體" pitchFamily="18" charset="-120"/>
              </a:rPr>
              <a:t>A</a:t>
            </a:r>
            <a:r>
              <a:rPr lang="en-US" altLang="zh-TW" sz="2000">
                <a:ea typeface="新細明體" pitchFamily="18" charset="-120"/>
              </a:rPr>
              <a:t>, </a:t>
            </a:r>
            <a:r>
              <a:rPr lang="en-US" altLang="zh-TW" sz="2000" i="1">
                <a:ea typeface="新細明體" pitchFamily="18" charset="-120"/>
              </a:rPr>
              <a:t>B</a:t>
            </a:r>
            <a:r>
              <a:rPr lang="en-US" altLang="zh-TW" sz="2000">
                <a:ea typeface="新細明體" pitchFamily="18" charset="-120"/>
              </a:rPr>
              <a:t>, </a:t>
            </a:r>
            <a:r>
              <a:rPr lang="en-US" altLang="zh-TW" sz="2000" i="1">
                <a:ea typeface="新細明體" pitchFamily="18" charset="-120"/>
              </a:rPr>
              <a:t>C</a:t>
            </a:r>
            <a:r>
              <a:rPr lang="en-US" altLang="zh-TW" sz="2000">
                <a:ea typeface="新細明體" pitchFamily="18" charset="-120"/>
              </a:rPr>
              <a:t>, </a:t>
            </a:r>
            <a:r>
              <a:rPr lang="en-US" altLang="zh-TW" sz="2000" i="1">
                <a:ea typeface="新細明體" pitchFamily="18" charset="-120"/>
              </a:rPr>
              <a:t>D</a:t>
            </a:r>
            <a:r>
              <a:rPr lang="en-US" altLang="zh-TW" sz="2000">
                <a:ea typeface="新細明體" pitchFamily="18" charset="-120"/>
              </a:rPr>
              <a:t>) = </a:t>
            </a:r>
            <a:r>
              <a:rPr lang="el-GR" altLang="zh-TW" sz="2000"/>
              <a:t>Σ</a:t>
            </a:r>
            <a:r>
              <a:rPr lang="en-US" altLang="zh-TW" sz="2000">
                <a:ea typeface="新細明體" pitchFamily="18" charset="-120"/>
              </a:rPr>
              <a:t>(0, 2, 3, 5, 7, 8, 9, 10, 11, 13, 15)</a:t>
            </a:r>
          </a:p>
          <a:p>
            <a:pPr lvl="1">
              <a:lnSpc>
                <a:spcPct val="90000"/>
              </a:lnSpc>
            </a:pPr>
            <a:r>
              <a:rPr lang="en-US" altLang="zh-TW" sz="1800">
                <a:ea typeface="新細明體" pitchFamily="18" charset="-120"/>
              </a:rPr>
              <a:t>The simplified expression may not be unique </a:t>
            </a:r>
          </a:p>
          <a:p>
            <a:pPr lvl="1">
              <a:lnSpc>
                <a:spcPct val="90000"/>
              </a:lnSpc>
            </a:pPr>
            <a:r>
              <a:rPr lang="en-US" altLang="zh-TW" sz="1800" i="1">
                <a:ea typeface="新細明體" pitchFamily="18" charset="-120"/>
              </a:rPr>
              <a:t>F	= BD+B'D'+CD+AD = BD+B'D'+CD+AB'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1800" i="1">
                <a:ea typeface="新細明體" pitchFamily="18" charset="-120"/>
              </a:rPr>
              <a:t>       	= BD+B'D'+B'C+AD = BD+B'D'+B'C+AB'</a:t>
            </a:r>
          </a:p>
          <a:p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9460" name="Picture 10"/>
          <p:cNvPicPr>
            <a:picLocks noChangeAspect="1" noChangeArrowheads="1"/>
          </p:cNvPicPr>
          <p:nvPr/>
        </p:nvPicPr>
        <p:blipFill>
          <a:blip r:embed="rId2">
            <a:lum bright="-14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538413"/>
            <a:ext cx="40703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9461" name="Picture 11"/>
          <p:cNvPicPr>
            <a:picLocks noChangeAspect="1" noChangeArrowheads="1"/>
          </p:cNvPicPr>
          <p:nvPr/>
        </p:nvPicPr>
        <p:blipFill>
          <a:blip r:embed="rId3">
            <a:lum bright="-1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643188"/>
            <a:ext cx="38862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9462" name="Text Box 8"/>
          <p:cNvSpPr txBox="1">
            <a:spLocks noChangeArrowheads="1"/>
          </p:cNvSpPr>
          <p:nvPr/>
        </p:nvSpPr>
        <p:spPr bwMode="auto">
          <a:xfrm>
            <a:off x="1876425" y="6388100"/>
            <a:ext cx="528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3.11 Simplification Using Prime Implicants</a:t>
            </a: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4E7D-D311-4EAC-9D9E-7EC0DABB6B7E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A17FB-ACAE-4129-871D-0F0581C161B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6048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3.4	Five-Variable Map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6048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>
              <a:spcBef>
                <a:spcPct val="0"/>
              </a:spcBef>
            </a:pPr>
            <a:r>
              <a:rPr lang="en-US" altLang="zh-TW">
                <a:ea typeface="新細明體" pitchFamily="18" charset="-120"/>
              </a:rPr>
              <a:t>Map for more than four variables becomes complicated</a:t>
            </a:r>
          </a:p>
          <a:p>
            <a:pPr lvl="1">
              <a:spcBef>
                <a:spcPct val="0"/>
              </a:spcBef>
            </a:pPr>
            <a:r>
              <a:rPr lang="en-US" altLang="zh-TW">
                <a:ea typeface="新細明體" pitchFamily="18" charset="-120"/>
              </a:rPr>
              <a:t>Five-variable map: two four-variable map (one on the top of the other).</a:t>
            </a:r>
            <a:endParaRPr lang="zh-TW" altLang="en-US">
              <a:ea typeface="新細明體" pitchFamily="18" charset="-120"/>
            </a:endParaRPr>
          </a:p>
        </p:txBody>
      </p:sp>
      <p:pic>
        <p:nvPicPr>
          <p:cNvPr id="660484" name="Picture 5" descr="AACFLNJ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2"/>
          <a:stretch>
            <a:fillRect/>
          </a:stretch>
        </p:blipFill>
        <p:spPr bwMode="auto">
          <a:xfrm>
            <a:off x="509588" y="2338388"/>
            <a:ext cx="794385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0485" name="Text Box 8"/>
          <p:cNvSpPr txBox="1">
            <a:spLocks noChangeArrowheads="1"/>
          </p:cNvSpPr>
          <p:nvPr/>
        </p:nvSpPr>
        <p:spPr bwMode="auto">
          <a:xfrm>
            <a:off x="2152650" y="6357938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3.12 Five-variable Map</a:t>
            </a: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A35D8-FC0B-4630-859F-2A943E5C4A37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2EE3-B196-4BBD-97B9-77FCE5A8D78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6150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66150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Table 3.1 shows the relationship between the number of adjacent squares and the number of literals in the term.</a:t>
            </a:r>
            <a:endParaRPr lang="zh-TW" altLang="en-US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61508" name="Picture 7"/>
          <p:cNvPicPr>
            <a:picLocks noChangeAspect="1" noChangeArrowheads="1"/>
          </p:cNvPicPr>
          <p:nvPr/>
        </p:nvPicPr>
        <p:blipFill>
          <a:blip r:embed="rId2">
            <a:lum bright="-2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459037" y="889001"/>
            <a:ext cx="4137025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7AB2-86D2-4618-A096-EABA26692ED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668FF-6305-4D92-89BC-FCEB57F650E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3-1 Introduction</a:t>
            </a:r>
            <a:endParaRPr lang="en-US" altLang="zh-TW" sz="2500">
              <a:ea typeface="新細明體" pitchFamily="18" charset="-120"/>
            </a:endParaRP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solidFill>
                  <a:srgbClr val="FF33CC"/>
                </a:solidFill>
                <a:ea typeface="新細明體" pitchFamily="18" charset="-120"/>
              </a:rPr>
              <a:t>Gate-level minimization </a:t>
            </a:r>
            <a:r>
              <a:rPr lang="en-US" altLang="zh-TW">
                <a:ea typeface="新細明體" pitchFamily="18" charset="-120"/>
              </a:rPr>
              <a:t>refers to the design task of finding an optimal gate-level implementation of Boolean functions describing a digital circuit.</a:t>
            </a: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C825-2B29-4835-A8CB-FC29949A21CB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7EFB9-C4B5-4056-918C-AD2B79D1017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6253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3.7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6253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3.7: simplify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(0, 2, 4, 6, 9, 13, 21, 23, 25, 29, 31)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62532" name="Picture 5" descr="AACFLNK0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0425"/>
            <a:ext cx="657225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2533" name="Rectangle 6"/>
          <p:cNvSpPr>
            <a:spLocks noChangeArrowheads="1"/>
          </p:cNvSpPr>
          <p:nvPr/>
        </p:nvSpPr>
        <p:spPr bwMode="auto">
          <a:xfrm>
            <a:off x="2278063" y="6083300"/>
            <a:ext cx="266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 = A'B'E'+BD'E+ACE</a:t>
            </a:r>
            <a:endParaRPr lang="zh-TW" altLang="en-US" sz="2000" i="1"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662534" name="AutoShape 42"/>
          <p:cNvSpPr>
            <a:spLocks noChangeArrowheads="1"/>
          </p:cNvSpPr>
          <p:nvPr/>
        </p:nvSpPr>
        <p:spPr bwMode="auto">
          <a:xfrm>
            <a:off x="1300163" y="6173788"/>
            <a:ext cx="831850" cy="215900"/>
          </a:xfrm>
          <a:prstGeom prst="notchedRightArrow">
            <a:avLst>
              <a:gd name="adj1" fmla="val 50000"/>
              <a:gd name="adj2" fmla="val 10435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CE05-E403-467D-ACB2-F52E1A3127E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7A56-8BE6-4501-9223-97A0264060D0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6355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3.7 (cont.)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6355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Another Map for Example 3-7</a:t>
            </a:r>
            <a:endParaRPr lang="zh-TW" altLang="en-US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63556" name="Picture 6"/>
          <p:cNvPicPr>
            <a:picLocks noChangeAspect="1" noChangeArrowheads="1"/>
          </p:cNvPicPr>
          <p:nvPr/>
        </p:nvPicPr>
        <p:blipFill>
          <a:blip r:embed="rId2" cstate="print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1773238"/>
            <a:ext cx="5040313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3557" name="Text Box 8"/>
          <p:cNvSpPr txBox="1">
            <a:spLocks noChangeArrowheads="1"/>
          </p:cNvSpPr>
          <p:nvPr/>
        </p:nvSpPr>
        <p:spPr bwMode="auto">
          <a:xfrm>
            <a:off x="1552575" y="6442075"/>
            <a:ext cx="6249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3.13 Map for Example 3.7,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 = A</a:t>
            </a:r>
            <a:r>
              <a:rPr lang="en-US" altLang="zh-TW" sz="1800" i="1">
                <a:solidFill>
                  <a:srgbClr val="003366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'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sz="1800" i="1">
                <a:solidFill>
                  <a:srgbClr val="003366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'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E</a:t>
            </a:r>
            <a:r>
              <a:rPr lang="en-US" altLang="zh-TW" sz="1800" i="1">
                <a:solidFill>
                  <a:srgbClr val="003366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'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+BD</a:t>
            </a:r>
            <a:r>
              <a:rPr lang="en-US" altLang="zh-TW" sz="1800" i="1">
                <a:solidFill>
                  <a:srgbClr val="003366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'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E+ACE</a:t>
            </a:r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F6C-EBF5-4CB9-98DF-D9F5A8C6BDF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BBD2C-84AC-4A73-BCEE-465532C1D37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6457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3-5	Product of Sums Simplification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64579" name="內容版面配置區 2"/>
          <p:cNvSpPr>
            <a:spLocks noGrp="1"/>
          </p:cNvSpPr>
          <p:nvPr>
            <p:ph idx="4294967295"/>
          </p:nvPr>
        </p:nvSpPr>
        <p:spPr>
          <a:xfrm>
            <a:off x="285750" y="1357313"/>
            <a:ext cx="8570913" cy="5202237"/>
          </a:xfrm>
        </p:spPr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Approach #1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Simplified </a:t>
            </a:r>
            <a:r>
              <a:rPr lang="en-US" altLang="zh-TW" i="1">
                <a:ea typeface="新細明體" pitchFamily="18" charset="-120"/>
              </a:rPr>
              <a:t>F' </a:t>
            </a:r>
            <a:r>
              <a:rPr lang="en-US" altLang="zh-TW">
                <a:ea typeface="新細明體" pitchFamily="18" charset="-120"/>
              </a:rPr>
              <a:t> in the form of sum of products </a:t>
            </a:r>
            <a:endParaRPr lang="tr-TR" altLang="zh-TW"/>
          </a:p>
          <a:p>
            <a:pPr lvl="1"/>
            <a:r>
              <a:rPr lang="en-US" altLang="zh-TW">
                <a:ea typeface="新細明體" pitchFamily="18" charset="-120"/>
              </a:rPr>
              <a:t>Apply DeMorgan's theorem </a:t>
            </a:r>
            <a:r>
              <a:rPr lang="en-US" altLang="zh-TW" i="1">
                <a:ea typeface="新細明體" pitchFamily="18" charset="-120"/>
              </a:rPr>
              <a:t>F =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 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: sum of products →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: product of sums</a:t>
            </a:r>
          </a:p>
          <a:p>
            <a:r>
              <a:rPr lang="en-US" altLang="zh-TW">
                <a:ea typeface="新細明體" pitchFamily="18" charset="-120"/>
              </a:rPr>
              <a:t>Approach #2: duality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Combinations of maxterms (it was minterms)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i="1" baseline="-25000">
                <a:ea typeface="新細明體" pitchFamily="18" charset="-120"/>
              </a:rPr>
              <a:t>0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i="1" baseline="-25000">
                <a:ea typeface="新細明體" pitchFamily="18" charset="-120"/>
              </a:rPr>
              <a:t>1</a:t>
            </a:r>
            <a:r>
              <a:rPr lang="en-US" altLang="zh-TW" i="1">
                <a:ea typeface="新細明體" pitchFamily="18" charset="-120"/>
              </a:rPr>
              <a:t> =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A+B+C+D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A+B+C+D'</a:t>
            </a:r>
            <a:r>
              <a:rPr lang="en-US" altLang="zh-TW">
                <a:ea typeface="新細明體" pitchFamily="18" charset="-120"/>
              </a:rPr>
              <a:t>) = (</a:t>
            </a:r>
            <a:r>
              <a:rPr lang="en-US" altLang="zh-TW" i="1">
                <a:ea typeface="新細明體" pitchFamily="18" charset="-120"/>
              </a:rPr>
              <a:t>A+B+C</a:t>
            </a:r>
            <a:r>
              <a:rPr lang="en-US" altLang="zh-TW">
                <a:ea typeface="新細明體" pitchFamily="18" charset="-120"/>
              </a:rPr>
              <a:t>)+(</a:t>
            </a:r>
            <a:r>
              <a:rPr lang="en-US" altLang="zh-TW" i="1">
                <a:ea typeface="新細明體" pitchFamily="18" charset="-120"/>
              </a:rPr>
              <a:t>DD'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 i="1">
                <a:ea typeface="新細明體" pitchFamily="18" charset="-120"/>
              </a:rPr>
              <a:t>A+B+C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535363" y="4841875"/>
          <a:ext cx="2701924" cy="148272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754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54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54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4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altLang="zh-TW" sz="1800" b="0" i="1" baseline="-25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800" b="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91419" marR="9141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4607" name="文字方塊 5"/>
          <p:cNvSpPr txBox="1">
            <a:spLocks noChangeArrowheads="1"/>
          </p:cNvSpPr>
          <p:nvPr/>
        </p:nvSpPr>
        <p:spPr bwMode="auto">
          <a:xfrm>
            <a:off x="2925763" y="4857750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00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08" name="文字方塊 6"/>
          <p:cNvSpPr txBox="1">
            <a:spLocks noChangeArrowheads="1"/>
          </p:cNvSpPr>
          <p:nvPr/>
        </p:nvSpPr>
        <p:spPr bwMode="auto">
          <a:xfrm>
            <a:off x="2925763" y="5213350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01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09" name="文字方塊 7"/>
          <p:cNvSpPr txBox="1">
            <a:spLocks noChangeArrowheads="1"/>
          </p:cNvSpPr>
          <p:nvPr/>
        </p:nvSpPr>
        <p:spPr bwMode="auto">
          <a:xfrm>
            <a:off x="2925763" y="5608638"/>
            <a:ext cx="407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11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0" name="文字方塊 8"/>
          <p:cNvSpPr txBox="1">
            <a:spLocks noChangeArrowheads="1"/>
          </p:cNvSpPr>
          <p:nvPr/>
        </p:nvSpPr>
        <p:spPr bwMode="auto">
          <a:xfrm>
            <a:off x="2925763" y="5984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10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1" name="文字方塊 9"/>
          <p:cNvSpPr txBox="1">
            <a:spLocks noChangeArrowheads="1"/>
          </p:cNvSpPr>
          <p:nvPr/>
        </p:nvSpPr>
        <p:spPr bwMode="auto">
          <a:xfrm>
            <a:off x="3636963" y="4460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00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2" name="文字方塊 10"/>
          <p:cNvSpPr txBox="1">
            <a:spLocks noChangeArrowheads="1"/>
          </p:cNvSpPr>
          <p:nvPr/>
        </p:nvSpPr>
        <p:spPr bwMode="auto">
          <a:xfrm>
            <a:off x="4338638" y="4460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01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3" name="文字方塊 11"/>
          <p:cNvSpPr txBox="1">
            <a:spLocks noChangeArrowheads="1"/>
          </p:cNvSpPr>
          <p:nvPr/>
        </p:nvSpPr>
        <p:spPr bwMode="auto">
          <a:xfrm>
            <a:off x="5019675" y="4460875"/>
            <a:ext cx="40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11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4" name="文字方塊 12"/>
          <p:cNvSpPr txBox="1">
            <a:spLocks noChangeArrowheads="1"/>
          </p:cNvSpPr>
          <p:nvPr/>
        </p:nvSpPr>
        <p:spPr bwMode="auto">
          <a:xfrm>
            <a:off x="5689600" y="4460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10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5" name="文字方塊 13"/>
          <p:cNvSpPr txBox="1">
            <a:spLocks noChangeArrowheads="1"/>
          </p:cNvSpPr>
          <p:nvPr/>
        </p:nvSpPr>
        <p:spPr bwMode="auto">
          <a:xfrm>
            <a:off x="2854325" y="4497388"/>
            <a:ext cx="506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AB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64616" name="文字方塊 14"/>
          <p:cNvSpPr txBox="1">
            <a:spLocks noChangeArrowheads="1"/>
          </p:cNvSpPr>
          <p:nvPr/>
        </p:nvSpPr>
        <p:spPr bwMode="auto">
          <a:xfrm>
            <a:off x="3586163" y="41925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CD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cxnSp>
        <p:nvCxnSpPr>
          <p:cNvPr id="664617" name="直線接點 18"/>
          <p:cNvCxnSpPr>
            <a:cxnSpLocks noChangeShapeType="1"/>
          </p:cNvCxnSpPr>
          <p:nvPr/>
        </p:nvCxnSpPr>
        <p:spPr bwMode="auto">
          <a:xfrm rot="16200000" flipV="1">
            <a:off x="3113087" y="4414838"/>
            <a:ext cx="519113" cy="32543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74A3-BAAD-4AF9-8636-6AE01E34462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70073-BA60-4007-9A20-668CD9693D3F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6560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3.8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2969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 marL="342900" lvl="1" indent="-342900">
              <a:lnSpc>
                <a:spcPct val="90000"/>
              </a:lnSpc>
              <a:buClr>
                <a:srgbClr val="0000FF"/>
              </a:buClr>
              <a:buSzPct val="90000"/>
              <a:buFont typeface="Wingdings 2" panose="05020102010507070707" pitchFamily="18" charset="2"/>
              <a:buChar char="©"/>
            </a:pPr>
            <a:r>
              <a:rPr lang="en-US" altLang="zh-TW" sz="2400">
                <a:ea typeface="新細明體" pitchFamily="18" charset="-120"/>
              </a:rPr>
              <a:t>Example 3.8: simplify </a:t>
            </a:r>
            <a:r>
              <a:rPr lang="en-US" altLang="zh-TW" sz="2400" i="1">
                <a:ea typeface="新細明體" pitchFamily="18" charset="-120"/>
              </a:rPr>
              <a:t>F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 sz="2400">
                <a:ea typeface="新細明體" pitchFamily="18" charset="-120"/>
              </a:rPr>
              <a:t>(0, 1, 2, 5, 8, 9, 10) into (a) sum-of-products form, and (b) product-of-sums form: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 "/>
            </a:pPr>
            <a:endParaRPr lang="zh-TW" altLang="en-US">
              <a:ea typeface="新細明體" pitchFamily="18" charset="-120"/>
            </a:endParaRP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 "/>
            </a:pPr>
            <a:endParaRPr lang="zh-TW" altLang="en-US">
              <a:ea typeface="新細明體" pitchFamily="18" charset="-120"/>
            </a:endParaRP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 "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665604" name="Picture 5"/>
          <p:cNvPicPr>
            <a:picLocks noChangeAspect="1" noChangeArrowheads="1"/>
          </p:cNvPicPr>
          <p:nvPr/>
        </p:nvPicPr>
        <p:blipFill>
          <a:blip r:embed="rId2" cstate="print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1106" r="5791" b="12027"/>
          <a:stretch>
            <a:fillRect/>
          </a:stretch>
        </p:blipFill>
        <p:spPr bwMode="auto">
          <a:xfrm>
            <a:off x="304800" y="1905000"/>
            <a:ext cx="496093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05" name="Text Box 8"/>
          <p:cNvSpPr txBox="1">
            <a:spLocks noChangeArrowheads="1"/>
          </p:cNvSpPr>
          <p:nvPr/>
        </p:nvSpPr>
        <p:spPr bwMode="auto">
          <a:xfrm>
            <a:off x="381000" y="5715000"/>
            <a:ext cx="5407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3.14 Map for Example 3.8, F(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C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)=</a:t>
            </a:r>
            <a:r>
              <a:rPr lang="en-US" altLang="zh-TW" sz="1800" i="1">
                <a:latin typeface="Symbol" panose="05050102010706020507" pitchFamily="18" charset="2"/>
                <a:ea typeface="新細明體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>
                <a:latin typeface="Symbol" panose="05050102010706020507" pitchFamily="18" charset="2"/>
                <a:ea typeface="新細明體" pitchFamily="18" charset="-120"/>
                <a:cs typeface="Times New Roman" panose="02020603050405020304" pitchFamily="18" charset="0"/>
              </a:rPr>
              <a:t>S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(0, 1, 2, 5, 8, 9, 10) =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B'D'+B'C'+A'C'D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5276850" y="2657475"/>
            <a:ext cx="3705225" cy="210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lvl="1" indent="-457200" eaLnBrk="0" hangingPunct="0">
              <a:spcBef>
                <a:spcPct val="20000"/>
              </a:spcBef>
              <a:buSzPct val="100000"/>
              <a:buFont typeface="+mj-lt"/>
              <a:buAutoNum type="alphaLcParenR"/>
              <a:defRPr/>
            </a:pPr>
            <a:r>
              <a:rPr kumimoji="1" lang="en-US" altLang="zh-TW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kumimoji="1"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1" lang="en-US" altLang="zh-TW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A, B, C, D</a:t>
            </a:r>
            <a:r>
              <a:rPr kumimoji="1"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)=</a:t>
            </a:r>
            <a:r>
              <a:rPr kumimoji="1" lang="en-US" altLang="zh-TW" sz="2000" kern="0" dirty="0">
                <a:latin typeface="Symbol" pitchFamily="18" charset="2"/>
                <a:ea typeface="+mn-ea"/>
                <a:cs typeface="Times New Roman" pitchFamily="18" charset="0"/>
              </a:rPr>
              <a:t> S</a:t>
            </a:r>
            <a:r>
              <a:rPr kumimoji="1" lang="en-US" altLang="zh-TW" sz="2000" kern="0" dirty="0">
                <a:latin typeface="Times New Roman" pitchFamily="18" charset="0"/>
                <a:ea typeface="+mn-ea"/>
                <a:cs typeface="Times New Roman" pitchFamily="18" charset="0"/>
              </a:rPr>
              <a:t>(0, 1, 2, 5, 8,   9, 10) = </a:t>
            </a:r>
            <a:r>
              <a:rPr kumimoji="1" lang="en-US" altLang="zh-TW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B'D'+B'C'+A'C'D</a:t>
            </a:r>
          </a:p>
          <a:p>
            <a:pPr lvl="1" indent="-457200" eaLnBrk="0" hangingPunct="0">
              <a:spcBef>
                <a:spcPct val="20000"/>
              </a:spcBef>
              <a:buSzPct val="100000"/>
              <a:buFont typeface="+mj-lt"/>
              <a:buAutoNum type="alphaLcParenR"/>
              <a:defRPr/>
            </a:pPr>
            <a:r>
              <a:rPr kumimoji="1" lang="en-US" altLang="zh-TW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F' = AB+CD+BD'</a:t>
            </a:r>
          </a:p>
          <a:p>
            <a:pPr marL="685800" lvl="2" indent="-22860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Times New Roman" pitchFamily="18" charset="0"/>
              <a:buChar char="»"/>
              <a:defRPr/>
            </a:pP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Apply </a:t>
            </a:r>
            <a:r>
              <a:rPr kumimoji="1" lang="en-US" altLang="zh-TW" kern="0" dirty="0" err="1">
                <a:latin typeface="Times New Roman" pitchFamily="18" charset="0"/>
                <a:ea typeface="+mn-ea"/>
                <a:cs typeface="Times New Roman" pitchFamily="18" charset="0"/>
              </a:rPr>
              <a:t>DeMorgan's</a:t>
            </a: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 theorem; </a:t>
            </a:r>
            <a:r>
              <a:rPr kumimoji="1" lang="en-US" altLang="zh-TW" i="1" kern="0" dirty="0">
                <a:latin typeface="Times New Roman" pitchFamily="18" charset="0"/>
                <a:ea typeface="+mn-ea"/>
                <a:cs typeface="Times New Roman" pitchFamily="18" charset="0"/>
              </a:rPr>
              <a:t>F=</a:t>
            </a: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1" lang="en-US" altLang="zh-TW" i="1" kern="0" dirty="0">
                <a:latin typeface="Times New Roman" pitchFamily="18" charset="0"/>
                <a:ea typeface="+mn-ea"/>
                <a:cs typeface="Times New Roman" pitchFamily="18" charset="0"/>
              </a:rPr>
              <a:t>A'+B'</a:t>
            </a: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kumimoji="1" lang="en-US" altLang="zh-TW" i="1" kern="0" dirty="0">
                <a:latin typeface="Times New Roman" pitchFamily="18" charset="0"/>
                <a:ea typeface="+mn-ea"/>
                <a:cs typeface="Times New Roman" pitchFamily="18" charset="0"/>
              </a:rPr>
              <a:t>C'+D'</a:t>
            </a: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kumimoji="1" lang="en-US" altLang="zh-TW" i="1" kern="0" dirty="0">
                <a:latin typeface="Times New Roman" pitchFamily="18" charset="0"/>
                <a:ea typeface="+mn-ea"/>
                <a:cs typeface="Times New Roman" pitchFamily="18" charset="0"/>
              </a:rPr>
              <a:t>B'+D</a:t>
            </a: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  <a:p>
            <a:pPr marL="685800" lvl="2" indent="-22860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Times New Roman" pitchFamily="18" charset="0"/>
              <a:buChar char="»"/>
              <a:defRPr/>
            </a:pPr>
            <a:r>
              <a:rPr kumimoji="1" lang="en-US" altLang="zh-TW" kern="0" dirty="0">
                <a:latin typeface="Times New Roman" pitchFamily="18" charset="0"/>
                <a:ea typeface="+mn-ea"/>
                <a:cs typeface="Times New Roman" pitchFamily="18" charset="0"/>
              </a:rPr>
              <a:t>Or think in terms of </a:t>
            </a:r>
            <a:r>
              <a:rPr kumimoji="1" lang="en-US" altLang="zh-TW" kern="0" dirty="0" err="1">
                <a:latin typeface="Times New Roman" pitchFamily="18" charset="0"/>
                <a:ea typeface="+mn-ea"/>
                <a:cs typeface="Times New Roman" pitchFamily="18" charset="0"/>
              </a:rPr>
              <a:t>maxterms</a:t>
            </a:r>
            <a:endParaRPr kumimoji="1" lang="zh-TW" altLang="en-US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indent="-457200" eaLnBrk="0" hangingPunct="0">
              <a:spcBef>
                <a:spcPct val="20000"/>
              </a:spcBef>
              <a:buClr>
                <a:srgbClr val="0000FF"/>
              </a:buClr>
              <a:buSzPct val="90000"/>
              <a:buFont typeface="+mj-lt"/>
              <a:buAutoNum type="alphaLcParenR"/>
              <a:defRPr/>
            </a:pPr>
            <a:endParaRPr kumimoji="1" lang="en-US" altLang="zh-TW" sz="2000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0000FF"/>
              </a:buClr>
              <a:buSzPct val="90000"/>
              <a:buFont typeface="Wingdings 2" pitchFamily="18" charset="2"/>
              <a:buChar char="©"/>
              <a:defRPr/>
            </a:pPr>
            <a:endParaRPr kumimoji="1" lang="zh-TW" altLang="en-US" sz="2400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C2562-C009-4FB6-B3CF-0C843DCB005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3C663-1C09-492D-8B0B-52CA1CE428A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6662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3.8 (cont.)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6662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Gate implementation of the function of Example 3.8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66628" name="Picture 6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489200"/>
            <a:ext cx="40989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6629" name="Picture 7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509838"/>
            <a:ext cx="4071938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630" name="文字方塊 6"/>
          <p:cNvSpPr txBox="1">
            <a:spLocks noChangeArrowheads="1"/>
          </p:cNvSpPr>
          <p:nvPr/>
        </p:nvSpPr>
        <p:spPr bwMode="auto">
          <a:xfrm>
            <a:off x="1616075" y="5818188"/>
            <a:ext cx="6224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3.15 Gate Implementation of the Function of Example 3.8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59425" y="5257800"/>
            <a:ext cx="2322513" cy="3397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itchFamily="65" charset="-120"/>
                <a:cs typeface="+mn-cs"/>
              </a:rPr>
              <a:t>Product-of sums form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itchFamily="65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20763" y="5275263"/>
            <a:ext cx="2324100" cy="3381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600" dirty="0">
                <a:solidFill>
                  <a:schemeClr val="bg1"/>
                </a:solidFill>
                <a:latin typeface="+mn-lt"/>
                <a:ea typeface="標楷體" pitchFamily="65" charset="-120"/>
                <a:cs typeface="+mn-cs"/>
              </a:rPr>
              <a:t>Sum-of products form</a:t>
            </a:r>
            <a:endParaRPr lang="zh-TW" altLang="en-US" sz="1600" dirty="0">
              <a:solidFill>
                <a:schemeClr val="bg1"/>
              </a:solidFill>
              <a:latin typeface="+mn-lt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EACC-D277-4A48-B5C4-D784DBC5D6B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086C-AADF-4E15-88B9-FC86A124C7FA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6765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Sum-of-Minterm Procedure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6765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Consider the function defined in Table 3.2.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In sum-of-minterm: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 lvl="1"/>
            <a:r>
              <a:rPr lang="en-US" altLang="zh-TW">
                <a:ea typeface="新細明體" pitchFamily="18" charset="-120"/>
              </a:rPr>
              <a:t>In sum-of-maxterm: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r>
              <a:rPr lang="en-US" altLang="zh-TW">
                <a:ea typeface="新細明體" pitchFamily="18" charset="-120"/>
              </a:rPr>
              <a:t>Taking the complement of F</a:t>
            </a:r>
            <a:r>
              <a:rPr lang="en-US" altLang="zh-TW">
                <a:ea typeface="新細明體" pitchFamily="18" charset="-120"/>
                <a:sym typeface="Symbol" panose="05050102010706020507" pitchFamily="18" charset="2"/>
              </a:rPr>
              <a:t></a:t>
            </a:r>
            <a:endParaRPr lang="en-US" altLang="zh-TW">
              <a:ea typeface="新細明體" pitchFamily="18" charset="-120"/>
            </a:endParaRPr>
          </a:p>
        </p:txBody>
      </p:sp>
      <p:graphicFrame>
        <p:nvGraphicFramePr>
          <p:cNvPr id="667652" name="Object 10"/>
          <p:cNvGraphicFramePr>
            <a:graphicFrameLocks noChangeAspect="1"/>
          </p:cNvGraphicFramePr>
          <p:nvPr/>
        </p:nvGraphicFramePr>
        <p:xfrm>
          <a:off x="1165225" y="2395538"/>
          <a:ext cx="289401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69" name="Equation" r:id="rId3" imgW="1498320" imgH="253800" progId="Equation.DSMT4">
                  <p:embed/>
                </p:oleObj>
              </mc:Choice>
              <mc:Fallback>
                <p:oleObj name="Equation" r:id="rId3" imgW="1498320" imgH="253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2395538"/>
                        <a:ext cx="2894013" cy="4905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CC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7653" name="Picture 6"/>
          <p:cNvPicPr>
            <a:picLocks noChangeAspect="1" noChangeArrowheads="1"/>
          </p:cNvPicPr>
          <p:nvPr/>
        </p:nvPicPr>
        <p:blipFill>
          <a:blip r:embed="rId5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133600"/>
            <a:ext cx="3808412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67654" name="Object 20"/>
          <p:cNvGraphicFramePr>
            <a:graphicFrameLocks noChangeAspect="1"/>
          </p:cNvGraphicFramePr>
          <p:nvPr/>
        </p:nvGraphicFramePr>
        <p:xfrm>
          <a:off x="1165225" y="3930650"/>
          <a:ext cx="28940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0" name="Equation" r:id="rId6" imgW="1498320" imgH="203040" progId="Equation.DSMT4">
                  <p:embed/>
                </p:oleObj>
              </mc:Choice>
              <mc:Fallback>
                <p:oleObj name="Equation" r:id="rId6" imgW="1498320" imgH="2030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930650"/>
                        <a:ext cx="2894013" cy="3921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CC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7655" name="Object 26"/>
          <p:cNvGraphicFramePr>
            <a:graphicFrameLocks noChangeAspect="1"/>
          </p:cNvGraphicFramePr>
          <p:nvPr/>
        </p:nvGraphicFramePr>
        <p:xfrm>
          <a:off x="1185863" y="5311775"/>
          <a:ext cx="31877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1" name="Equation" r:id="rId8" imgW="1650960" imgH="203040" progId="Equation.DSMT4">
                  <p:embed/>
                </p:oleObj>
              </mc:Choice>
              <mc:Fallback>
                <p:oleObj name="Equation" r:id="rId8" imgW="1650960" imgH="20304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5311775"/>
                        <a:ext cx="3187700" cy="3921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CC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31A2-FA2A-49D4-B20B-ECCE947205C6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1136C-14F1-4EAD-A24E-A72A662386F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6867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Sum-of-Minterm Procedure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6867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Consider the function defined in Table 3.2.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Combine the 1’s: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r>
              <a:rPr lang="en-US" altLang="zh-TW">
                <a:ea typeface="新細明體" pitchFamily="18" charset="-120"/>
              </a:rPr>
              <a:t>Combine the 0’s :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pPr lvl="1"/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graphicFrame>
        <p:nvGraphicFramePr>
          <p:cNvPr id="668676" name="Object 4"/>
          <p:cNvGraphicFramePr>
            <a:graphicFrameLocks noChangeAspect="1"/>
          </p:cNvGraphicFramePr>
          <p:nvPr/>
        </p:nvGraphicFramePr>
        <p:xfrm>
          <a:off x="1158875" y="2354263"/>
          <a:ext cx="25939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90" name="Equation" r:id="rId3" imgW="1269720" imgH="203040" progId="Equation.DSMT4">
                  <p:embed/>
                </p:oleObj>
              </mc:Choice>
              <mc:Fallback>
                <p:oleObj name="Equation" r:id="rId3" imgW="126972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2354263"/>
                        <a:ext cx="2593975" cy="4159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CC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77" name="Object 6"/>
          <p:cNvGraphicFramePr>
            <a:graphicFrameLocks noChangeAspect="1"/>
          </p:cNvGraphicFramePr>
          <p:nvPr/>
        </p:nvGraphicFramePr>
        <p:xfrm>
          <a:off x="1146175" y="3859213"/>
          <a:ext cx="2581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91" name="Equation" r:id="rId5" imgW="1269720" imgH="203040" progId="Equation.DSMT4">
                  <p:embed/>
                </p:oleObj>
              </mc:Choice>
              <mc:Fallback>
                <p:oleObj name="Equation" r:id="rId5" imgW="12697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3859213"/>
                        <a:ext cx="2581275" cy="4127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CC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8678" name="Picture 8"/>
          <p:cNvPicPr>
            <a:picLocks noChangeAspect="1" noChangeArrowheads="1"/>
          </p:cNvPicPr>
          <p:nvPr/>
        </p:nvPicPr>
        <p:blipFill>
          <a:blip r:embed="rId7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"/>
          <a:stretch>
            <a:fillRect/>
          </a:stretch>
        </p:blipFill>
        <p:spPr bwMode="auto">
          <a:xfrm>
            <a:off x="4508500" y="1990725"/>
            <a:ext cx="4402138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8679" name="文字方塊 6"/>
          <p:cNvSpPr txBox="1">
            <a:spLocks noChangeArrowheads="1"/>
          </p:cNvSpPr>
          <p:nvPr/>
        </p:nvSpPr>
        <p:spPr bwMode="auto">
          <a:xfrm>
            <a:off x="4470400" y="5588000"/>
            <a:ext cx="4384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3.16 Map for the function of Table 3.2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1750" y="3783013"/>
            <a:ext cx="255588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TW" sz="2000" b="1" i="1" kern="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'</a:t>
            </a:r>
            <a:endParaRPr lang="zh-TW" altLang="en-US" sz="2000" b="1" i="1" u="sng" dirty="0">
              <a:solidFill>
                <a:srgbClr val="003366"/>
              </a:solidFill>
              <a:latin typeface="Times New Roman" pitchFamily="18" charset="0"/>
              <a:ea typeface="新細明體" charset="-120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E4DA8-1CD3-4B7F-9A06-FAB0AD955B2E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EC0B2-A20E-4D47-BF5C-133158EFA0C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zh-TW" altLang="en-US">
                <a:ea typeface="新細明體" pitchFamily="18" charset="-120"/>
              </a:rPr>
              <a:t>3-</a:t>
            </a:r>
            <a:r>
              <a:rPr lang="en-US" altLang="zh-TW">
                <a:ea typeface="新細明體" pitchFamily="18" charset="-120"/>
              </a:rPr>
              <a:t>6	Don't-Care Conditions</a:t>
            </a:r>
            <a:endParaRPr lang="en-US" altLang="zh-TW" sz="2500">
              <a:ea typeface="新細明體" pitchFamily="18" charset="-120"/>
            </a:endParaRPr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The value of a function is not specified for certain combinations of variables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BCD; 1010-1111: don't care</a:t>
            </a:r>
          </a:p>
          <a:p>
            <a:r>
              <a:rPr lang="en-US" altLang="zh-TW">
                <a:ea typeface="新細明體" pitchFamily="18" charset="-120"/>
              </a:rPr>
              <a:t>The don't-care conditions can be utilized in logic minimization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Can be implemented as 0 or 1</a:t>
            </a:r>
          </a:p>
          <a:p>
            <a:r>
              <a:rPr lang="en-US" altLang="zh-TW">
                <a:ea typeface="新細明體" pitchFamily="18" charset="-120"/>
              </a:rPr>
              <a:t>Example 3.9: simplify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w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x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(1, 3, 7, 11, 15) which has the don't-care conditions </a:t>
            </a:r>
            <a:r>
              <a:rPr lang="en-US" altLang="zh-TW" i="1">
                <a:ea typeface="新細明體" pitchFamily="18" charset="-120"/>
              </a:rPr>
              <a:t>d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w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x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y</a:t>
            </a:r>
            <a:r>
              <a:rPr lang="en-US" altLang="zh-TW">
                <a:ea typeface="新細明體" pitchFamily="18" charset="-120"/>
              </a:rPr>
              <a:t>,</a:t>
            </a:r>
            <a:r>
              <a:rPr lang="en-US" altLang="zh-TW" i="1">
                <a:ea typeface="新細明體" pitchFamily="18" charset="-120"/>
              </a:rPr>
              <a:t> 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(0, 2, 5).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B9AB-C325-4197-B55E-2403E5028496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27583-3355-4EF6-ACC2-C59F0EF33CE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7072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3.9 (cont.)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072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 lvl="1">
              <a:spcBef>
                <a:spcPct val="0"/>
              </a:spcBef>
            </a:pPr>
            <a:r>
              <a:rPr lang="en-US" altLang="zh-TW" i="1">
                <a:ea typeface="新細明體" pitchFamily="18" charset="-120"/>
              </a:rPr>
              <a:t>F = yz + w'x'; F = yz + w'z</a:t>
            </a:r>
          </a:p>
          <a:p>
            <a:pPr lvl="1">
              <a:spcBef>
                <a:spcPct val="0"/>
              </a:spcBef>
            </a:pP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(0, 1, 2, 3, 7, 11, 15) ;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(1, 3, 5, 7, 11, 15)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Either expression is acceptable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70724" name="Picture 6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479675"/>
            <a:ext cx="7700963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725" name="文字方塊 5"/>
          <p:cNvSpPr txBox="1">
            <a:spLocks noChangeArrowheads="1"/>
          </p:cNvSpPr>
          <p:nvPr/>
        </p:nvSpPr>
        <p:spPr bwMode="auto">
          <a:xfrm>
            <a:off x="2378075" y="6249988"/>
            <a:ext cx="468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3.17 Example with don't-care Conditions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AC3E3-61EB-4C00-9E60-32ABD74E6B2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22F65-A003-43D3-B2A1-3879883DFAA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 sz="3800">
                <a:ea typeface="新細明體" pitchFamily="18" charset="-120"/>
              </a:rPr>
              <a:t>3-7	NAND and NOR Implementation</a:t>
            </a:r>
            <a:endParaRPr lang="en-US" altLang="zh-TW" sz="2500">
              <a:ea typeface="新細明體" pitchFamily="18" charset="-120"/>
            </a:endParaRPr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NAND gate is a universal gate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Can implement any digital system</a:t>
            </a:r>
            <a:endParaRPr lang="zh-TW" altLang="en-US">
              <a:ea typeface="新細明體" pitchFamily="18" charset="-120"/>
            </a:endParaRPr>
          </a:p>
        </p:txBody>
      </p:sp>
      <p:pic>
        <p:nvPicPr>
          <p:cNvPr id="671748" name="Picture 6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517775"/>
            <a:ext cx="6280150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1749" name="文字方塊 5"/>
          <p:cNvSpPr txBox="1">
            <a:spLocks noChangeArrowheads="1"/>
          </p:cNvSpPr>
          <p:nvPr/>
        </p:nvSpPr>
        <p:spPr bwMode="auto">
          <a:xfrm>
            <a:off x="2366963" y="6132513"/>
            <a:ext cx="4711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3.18 Logic Operations with NAND Gates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0A11-42E3-47A3-8B47-3788E0C3E56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430A-AD63-48AA-A5D7-0E75EF8B22C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3-2	The Map Method</a:t>
            </a:r>
            <a:endParaRPr lang="en-US" altLang="zh-TW" sz="2500">
              <a:ea typeface="新細明體" pitchFamily="18" charset="-120"/>
            </a:endParaRPr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The complexity of the digital logic gates 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complexity of the algebraic expression</a:t>
            </a:r>
          </a:p>
          <a:p>
            <a:r>
              <a:rPr lang="en-US" altLang="zh-TW">
                <a:ea typeface="新細明體" pitchFamily="18" charset="-120"/>
              </a:rPr>
              <a:t>Logic minimization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Algebraic approaches: lack specific rules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Karnaugh map</a:t>
            </a:r>
          </a:p>
          <a:p>
            <a:pPr lvl="2"/>
            <a:r>
              <a:rPr lang="en-US" altLang="zh-TW">
                <a:ea typeface="新細明體" pitchFamily="18" charset="-120"/>
              </a:rPr>
              <a:t>A simple straight forward procedure</a:t>
            </a:r>
          </a:p>
          <a:p>
            <a:pPr lvl="2"/>
            <a:r>
              <a:rPr lang="en-US" altLang="zh-TW">
                <a:ea typeface="新細明體" pitchFamily="18" charset="-120"/>
              </a:rPr>
              <a:t>A pictorial form of a truth table</a:t>
            </a:r>
          </a:p>
          <a:p>
            <a:pPr lvl="2"/>
            <a:r>
              <a:rPr lang="en-US" altLang="zh-TW">
                <a:ea typeface="新細明體" pitchFamily="18" charset="-120"/>
              </a:rPr>
              <a:t>Applicable if the # of variables &lt; 7</a:t>
            </a:r>
          </a:p>
          <a:p>
            <a:r>
              <a:rPr lang="en-US" altLang="zh-TW">
                <a:ea typeface="新細明體" pitchFamily="18" charset="-120"/>
              </a:rPr>
              <a:t>A diagram made up of squares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Each square represents one minterm</a:t>
            </a:r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2823-9DD0-40A4-A775-B7F7CE93F6B3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6B60-CD82-49D4-B960-D4A72259094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7277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NAND Gate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277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Two graphic symbols for a NAND gate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72772" name="Picture 6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946400"/>
            <a:ext cx="78835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2773" name="文字方塊 4"/>
          <p:cNvSpPr txBox="1">
            <a:spLocks noChangeArrowheads="1"/>
          </p:cNvSpPr>
          <p:nvPr/>
        </p:nvSpPr>
        <p:spPr bwMode="auto">
          <a:xfrm>
            <a:off x="2263775" y="4510088"/>
            <a:ext cx="4922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3.19 Two Graphic Symbols for NAND Gate</a:t>
            </a:r>
            <a:endParaRPr lang="zh-TW" altLang="en-US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DED6-C0C2-40DF-A73D-8126C0316892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1A5D-911F-40CB-A370-D9C42EE1DC7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7379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Two-level Implementation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379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Two-level logic</a:t>
            </a:r>
          </a:p>
          <a:p>
            <a:pPr lvl="1"/>
            <a:r>
              <a:rPr lang="en-US" altLang="zh-TW">
                <a:ea typeface="新細明體" pitchFamily="18" charset="-120"/>
              </a:rPr>
              <a:t>NAND-NAND = sum of products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Example: </a:t>
            </a:r>
            <a:r>
              <a:rPr lang="en-US" altLang="zh-TW" i="1">
                <a:ea typeface="新細明體" pitchFamily="18" charset="-120"/>
              </a:rPr>
              <a:t>F = AB+CD</a:t>
            </a:r>
            <a:endParaRPr lang="zh-TW" altLang="en-US" i="1">
              <a:ea typeface="新細明體" pitchFamily="18" charset="-120"/>
            </a:endParaRPr>
          </a:p>
          <a:p>
            <a:pPr lvl="1"/>
            <a:r>
              <a:rPr lang="en-US" altLang="zh-TW" i="1">
                <a:ea typeface="新細明體" pitchFamily="18" charset="-120"/>
              </a:rPr>
              <a:t>F = </a:t>
            </a:r>
            <a:r>
              <a:rPr lang="en-US" altLang="zh-TW">
                <a:ea typeface="新細明體" pitchFamily="18" charset="-120"/>
              </a:rPr>
              <a:t>((</a:t>
            </a:r>
            <a:r>
              <a:rPr lang="en-US" altLang="zh-TW" i="1">
                <a:ea typeface="新細明體" pitchFamily="18" charset="-120"/>
              </a:rPr>
              <a:t>AB)'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CD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 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 =AB+CD</a:t>
            </a:r>
            <a:endParaRPr lang="zh-TW" altLang="en-US" i="1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673796" name="Picture 5"/>
          <p:cNvSpPr>
            <a:spLocks noChangeAspect="1" noChangeArrowheads="1"/>
          </p:cNvSpPr>
          <p:nvPr/>
        </p:nvSpPr>
        <p:spPr bwMode="auto">
          <a:xfrm>
            <a:off x="1065213" y="2987675"/>
            <a:ext cx="6875462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73797" name="文字方塊 4"/>
          <p:cNvSpPr txBox="1">
            <a:spLocks noChangeArrowheads="1"/>
          </p:cNvSpPr>
          <p:nvPr/>
        </p:nvSpPr>
        <p:spPr bwMode="auto">
          <a:xfrm>
            <a:off x="2032000" y="6346825"/>
            <a:ext cx="499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3.20 Three ways to implement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 = AB + CD</a:t>
            </a:r>
            <a:endParaRPr lang="zh-TW" altLang="en-US" sz="1800" i="1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B671-885A-4AEB-A92D-27AEE7DCB889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ED18-6726-4086-B711-B44892BEFE2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7481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3.10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481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3-10: implement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x, y, z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 </a:t>
            </a:r>
            <a:r>
              <a:rPr lang="en-US" altLang="zh-TW">
                <a:ea typeface="新細明體" pitchFamily="18" charset="-120"/>
              </a:rPr>
              <a:t>= 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graphicFrame>
        <p:nvGraphicFramePr>
          <p:cNvPr id="674820" name="Object 8"/>
          <p:cNvGraphicFramePr>
            <a:graphicFrameLocks noChangeAspect="1"/>
          </p:cNvGraphicFramePr>
          <p:nvPr/>
        </p:nvGraphicFramePr>
        <p:xfrm>
          <a:off x="690563" y="1820863"/>
          <a:ext cx="303212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35" name="Equation" r:id="rId3" imgW="1739880" imgH="253800" progId="Equation.DSMT4">
                  <p:embed/>
                </p:oleObj>
              </mc:Choice>
              <mc:Fallback>
                <p:oleObj name="Equation" r:id="rId3" imgW="173988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820863"/>
                        <a:ext cx="303212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821" name="Object 11"/>
          <p:cNvGraphicFramePr>
            <a:graphicFrameLocks noChangeAspect="1"/>
          </p:cNvGraphicFramePr>
          <p:nvPr/>
        </p:nvGraphicFramePr>
        <p:xfrm>
          <a:off x="5070475" y="1844675"/>
          <a:ext cx="26844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36" name="Equation" r:id="rId5" imgW="1498320" imgH="203040" progId="Equation.DSMT4">
                  <p:embed/>
                </p:oleObj>
              </mc:Choice>
              <mc:Fallback>
                <p:oleObj name="Equation" r:id="rId5" imgW="1498320" imgH="203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1844675"/>
                        <a:ext cx="26844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4822" name="Picture 15"/>
          <p:cNvPicPr>
            <a:picLocks noChangeAspect="1" noChangeArrowheads="1"/>
          </p:cNvPicPr>
          <p:nvPr/>
        </p:nvPicPr>
        <p:blipFill>
          <a:blip r:embed="rId7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525713"/>
            <a:ext cx="414655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3" name="Picture 16"/>
          <p:cNvPicPr>
            <a:picLocks noChangeAspect="1" noChangeArrowheads="1"/>
          </p:cNvPicPr>
          <p:nvPr/>
        </p:nvPicPr>
        <p:blipFill>
          <a:blip r:embed="rId8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583113"/>
            <a:ext cx="2865437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4824" name="Picture 17"/>
          <p:cNvPicPr>
            <a:picLocks noChangeAspect="1" noChangeArrowheads="1"/>
          </p:cNvPicPr>
          <p:nvPr/>
        </p:nvPicPr>
        <p:blipFill>
          <a:blip r:embed="rId9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5" y="4541838"/>
            <a:ext cx="286702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4825" name="文字方塊 4"/>
          <p:cNvSpPr txBox="1">
            <a:spLocks noChangeArrowheads="1"/>
          </p:cNvSpPr>
          <p:nvPr/>
        </p:nvSpPr>
        <p:spPr bwMode="auto">
          <a:xfrm>
            <a:off x="2701925" y="6367463"/>
            <a:ext cx="370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3.21 Solution to Example 3-10</a:t>
            </a:r>
            <a:endParaRPr lang="zh-TW" altLang="en-US" sz="1800" i="1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sp>
        <p:nvSpPr>
          <p:cNvPr id="674826" name="AutoShape 42"/>
          <p:cNvSpPr>
            <a:spLocks noChangeArrowheads="1"/>
          </p:cNvSpPr>
          <p:nvPr/>
        </p:nvSpPr>
        <p:spPr bwMode="auto">
          <a:xfrm>
            <a:off x="3971925" y="1908175"/>
            <a:ext cx="831850" cy="215900"/>
          </a:xfrm>
          <a:prstGeom prst="notchedRightArrow">
            <a:avLst>
              <a:gd name="adj1" fmla="val 50000"/>
              <a:gd name="adj2" fmla="val 10435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3A71-055A-468E-978B-6B180D758CE7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77731-8371-42ED-B682-56F82C815E2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Procedure with Two Levels NAND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The procedure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Simplified in the form of sum of products;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NAND gate for each product term; the inputs to each NAND gate are the literals of the term (the first level);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single NAND gate for the second sum term</a:t>
            </a:r>
            <a:r>
              <a:rPr lang="zh-TW" altLang="en-US">
                <a:ea typeface="新細明體" pitchFamily="18" charset="-120"/>
              </a:rPr>
              <a:t> </a:t>
            </a:r>
            <a:r>
              <a:rPr lang="en-US" altLang="zh-TW">
                <a:ea typeface="新細明體" pitchFamily="18" charset="-120"/>
              </a:rPr>
              <a:t>(the second level);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term with a single literal requires an inverter in the first level.</a:t>
            </a:r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0D7C-27C2-469F-801F-6FE9455E01B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FC94E-9B2B-47F0-AE07-742A9B396B6F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67686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Multilevel NAND Circuits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686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Boolean function implementation</a:t>
            </a:r>
          </a:p>
          <a:p>
            <a:pPr lvl="1">
              <a:spcBef>
                <a:spcPct val="10000"/>
              </a:spcBef>
            </a:pPr>
            <a:r>
              <a:rPr lang="en-US" altLang="zh-TW">
                <a:ea typeface="新細明體" pitchFamily="18" charset="-120"/>
              </a:rPr>
              <a:t>AND-OR logic → NAND-NAND logic</a:t>
            </a:r>
          </a:p>
          <a:p>
            <a:pPr lvl="2">
              <a:spcBef>
                <a:spcPct val="10000"/>
              </a:spcBef>
            </a:pPr>
            <a:r>
              <a:rPr lang="en-US" altLang="zh-TW">
                <a:ea typeface="新細明體" pitchFamily="18" charset="-120"/>
              </a:rPr>
              <a:t>AND → AND + inverter</a:t>
            </a:r>
          </a:p>
          <a:p>
            <a:pPr lvl="2">
              <a:spcBef>
                <a:spcPct val="10000"/>
              </a:spcBef>
            </a:pPr>
            <a:r>
              <a:rPr lang="en-US" altLang="zh-TW">
                <a:ea typeface="新細明體" pitchFamily="18" charset="-120"/>
              </a:rPr>
              <a:t>OR: inverter + OR = NAND</a:t>
            </a:r>
            <a:endParaRPr lang="tr-TR" altLang="zh-TW"/>
          </a:p>
          <a:p>
            <a:pPr lvl="2">
              <a:spcBef>
                <a:spcPct val="10000"/>
              </a:spcBef>
            </a:pPr>
            <a:r>
              <a:rPr lang="tr-TR" altLang="zh-TW"/>
              <a:t>For every bubble that is not compensated by another small circle along the same line, insert an inverter.</a:t>
            </a:r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76868" name="Picture 6"/>
          <p:cNvPicPr>
            <a:picLocks noChangeAspect="1" noChangeArrowheads="1"/>
          </p:cNvPicPr>
          <p:nvPr/>
        </p:nvPicPr>
        <p:blipFill>
          <a:blip r:embed="rId2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71800"/>
            <a:ext cx="566261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6869" name="Picture 7"/>
          <p:cNvPicPr>
            <a:picLocks noChangeAspect="1" noChangeArrowheads="1"/>
          </p:cNvPicPr>
          <p:nvPr/>
        </p:nvPicPr>
        <p:blipFill>
          <a:blip r:embed="rId3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24400"/>
            <a:ext cx="5656263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870" name="Text Box 8"/>
          <p:cNvSpPr txBox="1">
            <a:spLocks noChangeArrowheads="1"/>
          </p:cNvSpPr>
          <p:nvPr/>
        </p:nvSpPr>
        <p:spPr bwMode="auto">
          <a:xfrm>
            <a:off x="1763713" y="6407150"/>
            <a:ext cx="568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3.22 Implementing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 =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CD + 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 + BC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6B3-88BB-42E1-A6CE-C804A00B45C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18C1-A8CA-4A71-9616-1DEAD350D62B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7789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NAND Implementation</a:t>
            </a:r>
            <a:endParaRPr lang="zh-TW" altLang="en-US" sz="2500">
              <a:ea typeface="新細明體" pitchFamily="18" charset="-120"/>
            </a:endParaRPr>
          </a:p>
        </p:txBody>
      </p:sp>
      <p:pic>
        <p:nvPicPr>
          <p:cNvPr id="677891" name="Picture 6"/>
          <p:cNvPicPr>
            <a:picLocks noChangeAspect="1" noChangeArrowheads="1"/>
          </p:cNvPicPr>
          <p:nvPr/>
        </p:nvPicPr>
        <p:blipFill>
          <a:blip r:embed="rId2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452563"/>
            <a:ext cx="5834062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7892" name="Picture 7"/>
          <p:cNvPicPr>
            <a:picLocks noChangeAspect="1" noChangeArrowheads="1"/>
          </p:cNvPicPr>
          <p:nvPr/>
        </p:nvPicPr>
        <p:blipFill>
          <a:blip r:embed="rId3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3895725"/>
            <a:ext cx="668020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7893" name="Text Box 8"/>
          <p:cNvSpPr txBox="1">
            <a:spLocks noChangeArrowheads="1"/>
          </p:cNvSpPr>
          <p:nvPr/>
        </p:nvSpPr>
        <p:spPr bwMode="auto">
          <a:xfrm>
            <a:off x="2312988" y="6351588"/>
            <a:ext cx="491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3.23 Implementing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 = 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 +A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)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C+ D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endParaRPr lang="en-US" altLang="zh-TW" sz="1800">
              <a:latin typeface="Times New Roman" panose="02020603050405020304" pitchFamily="18" charset="0"/>
              <a:ea typeface="新細明體" pitchFamily="18" charset="-12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96D3-8B3F-4CDE-BFD5-9D16B597EC2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7A2EA-F7A5-4C3B-A713-12B2DF5F38FA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7891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NOR Implementation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7891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NOR function is the dual of NAND function.</a:t>
            </a:r>
          </a:p>
          <a:p>
            <a:r>
              <a:rPr lang="en-US" altLang="zh-TW">
                <a:ea typeface="新細明體" pitchFamily="18" charset="-120"/>
              </a:rPr>
              <a:t>The NOR gate is also universal.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78916" name="Picture 1030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368550"/>
            <a:ext cx="76708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8917" name="Text Box 8"/>
          <p:cNvSpPr txBox="1">
            <a:spLocks noChangeArrowheads="1"/>
          </p:cNvSpPr>
          <p:nvPr/>
        </p:nvSpPr>
        <p:spPr bwMode="auto">
          <a:xfrm>
            <a:off x="1968500" y="6335713"/>
            <a:ext cx="4910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3.24 Logic Operation with NOR Gates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D1831-3F27-42E0-B38D-7ECE2A48BC9B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748ED-CDDE-4FC2-96A3-976AF98A6FC7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7993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 sz="3800">
                <a:ea typeface="新細明體" pitchFamily="18" charset="-120"/>
              </a:rPr>
              <a:t>Two Graphic Symbols for a NOR Gate</a:t>
            </a:r>
            <a:endParaRPr lang="zh-TW" altLang="en-US" sz="2500">
              <a:ea typeface="新細明體" pitchFamily="18" charset="-120"/>
            </a:endParaRPr>
          </a:p>
        </p:txBody>
      </p:sp>
      <p:pic>
        <p:nvPicPr>
          <p:cNvPr id="679939" name="Picture 6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503363"/>
            <a:ext cx="84074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9940" name="Text Box 7"/>
          <p:cNvSpPr txBox="1">
            <a:spLocks noChangeArrowheads="1"/>
          </p:cNvSpPr>
          <p:nvPr/>
        </p:nvSpPr>
        <p:spPr bwMode="auto">
          <a:xfrm>
            <a:off x="392113" y="3382963"/>
            <a:ext cx="3455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Example: </a:t>
            </a:r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</a:rPr>
              <a:t>F</a:t>
            </a:r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 = (</a:t>
            </a:r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</a:rPr>
              <a:t>A + B</a:t>
            </a:r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)(</a:t>
            </a:r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</a:rPr>
              <a:t>C + D</a:t>
            </a:r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2000" i="1">
                <a:latin typeface="Times New Roman" panose="02020603050405020304" pitchFamily="18" charset="0"/>
                <a:ea typeface="新細明體" pitchFamily="18" charset="-120"/>
              </a:rPr>
              <a:t>E</a:t>
            </a:r>
          </a:p>
        </p:txBody>
      </p:sp>
      <p:pic>
        <p:nvPicPr>
          <p:cNvPr id="679941" name="Picture 8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4035425"/>
            <a:ext cx="477043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9942" name="Text Box 9"/>
          <p:cNvSpPr txBox="1">
            <a:spLocks noChangeArrowheads="1"/>
          </p:cNvSpPr>
          <p:nvPr/>
        </p:nvSpPr>
        <p:spPr bwMode="auto">
          <a:xfrm>
            <a:off x="2343150" y="6369050"/>
            <a:ext cx="4810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3.26 Implementing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 = 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 + 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C + D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E</a:t>
            </a:r>
          </a:p>
        </p:txBody>
      </p:sp>
      <p:sp>
        <p:nvSpPr>
          <p:cNvPr id="679943" name="Text Box 9"/>
          <p:cNvSpPr txBox="1">
            <a:spLocks noChangeArrowheads="1"/>
          </p:cNvSpPr>
          <p:nvPr/>
        </p:nvSpPr>
        <p:spPr bwMode="auto">
          <a:xfrm>
            <a:off x="2271713" y="2844800"/>
            <a:ext cx="4759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3.25 Two Graphic Symbols for NOR Gate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C554-D9AB-4E0F-9D79-6D7E988E145F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291-D812-4B55-A853-E3B7096E53C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8096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80963" name="Text Box 5"/>
          <p:cNvSpPr txBox="1">
            <a:spLocks noChangeArrowheads="1"/>
          </p:cNvSpPr>
          <p:nvPr/>
        </p:nvSpPr>
        <p:spPr bwMode="auto">
          <a:xfrm>
            <a:off x="361950" y="1473200"/>
            <a:ext cx="451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>
                <a:latin typeface="Times New Roman" panose="02020603050405020304" pitchFamily="18" charset="0"/>
                <a:ea typeface="新細明體" pitchFamily="18" charset="-120"/>
              </a:rPr>
              <a:t>Example: 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</a:rPr>
              <a:t>F</a:t>
            </a:r>
            <a:r>
              <a:rPr lang="en-US" altLang="zh-TW">
                <a:latin typeface="Times New Roman" panose="02020603050405020304" pitchFamily="18" charset="0"/>
                <a:ea typeface="新細明體" pitchFamily="18" charset="-120"/>
              </a:rPr>
              <a:t> = (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</a:rPr>
              <a:t>AB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>
                <a:latin typeface="Times New Roman" panose="02020603050405020304" pitchFamily="18" charset="0"/>
                <a:ea typeface="新細明體" pitchFamily="18" charset="-120"/>
              </a:rPr>
              <a:t> +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</a:rPr>
              <a:t>A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B</a:t>
            </a:r>
            <a:r>
              <a:rPr lang="en-US" altLang="zh-TW">
                <a:latin typeface="Times New Roman" panose="02020603050405020304" pitchFamily="18" charset="0"/>
                <a:ea typeface="新細明體" pitchFamily="18" charset="-120"/>
              </a:rPr>
              <a:t>)(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</a:rPr>
              <a:t>C + D</a:t>
            </a:r>
            <a:r>
              <a:rPr lang="en-US" altLang="zh-TW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>
                <a:latin typeface="Times New Roman" panose="02020603050405020304" pitchFamily="18" charset="0"/>
                <a:ea typeface="新細明體" pitchFamily="18" charset="-120"/>
              </a:rPr>
              <a:t>) </a:t>
            </a:r>
          </a:p>
        </p:txBody>
      </p:sp>
      <p:sp>
        <p:nvSpPr>
          <p:cNvPr id="680964" name="Text Box 7"/>
          <p:cNvSpPr txBox="1">
            <a:spLocks noChangeArrowheads="1"/>
          </p:cNvSpPr>
          <p:nvPr/>
        </p:nvSpPr>
        <p:spPr bwMode="auto">
          <a:xfrm>
            <a:off x="1381125" y="5665788"/>
            <a:ext cx="6607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3.27 Implementing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 = 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AB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 +A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C + D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 with NOR gates</a:t>
            </a:r>
          </a:p>
        </p:txBody>
      </p:sp>
      <p:pic>
        <p:nvPicPr>
          <p:cNvPr id="680965" name="Picture 9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371725"/>
            <a:ext cx="761206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40BB7-3D0F-46E7-99D8-327806C9883A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A858-4972-478D-92AF-70FCE057D34A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68198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 sz="3800">
                <a:ea typeface="新細明體" pitchFamily="18" charset="-120"/>
              </a:rPr>
              <a:t>3-8	Other Two-level Implementations </a:t>
            </a:r>
            <a:r>
              <a:rPr lang="en-US" altLang="zh-TW" sz="2500">
                <a:ea typeface="新細明體" pitchFamily="18" charset="-120"/>
              </a:rPr>
              <a:t>(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8198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>
              <a:spcBef>
                <a:spcPct val="10000"/>
              </a:spcBef>
            </a:pPr>
            <a:r>
              <a:rPr lang="en-US" altLang="zh-TW">
                <a:ea typeface="新細明體" pitchFamily="18" charset="-120"/>
              </a:rPr>
              <a:t>Wired logic</a:t>
            </a:r>
          </a:p>
          <a:p>
            <a:pPr lvl="1">
              <a:spcBef>
                <a:spcPct val="0"/>
              </a:spcBef>
            </a:pPr>
            <a:r>
              <a:rPr lang="en-US" altLang="zh-TW">
                <a:ea typeface="新細明體" pitchFamily="18" charset="-120"/>
              </a:rPr>
              <a:t>A wire connection between the outputs of two gates</a:t>
            </a:r>
          </a:p>
          <a:p>
            <a:pPr lvl="1">
              <a:spcBef>
                <a:spcPct val="0"/>
              </a:spcBef>
            </a:pPr>
            <a:r>
              <a:rPr lang="en-US" altLang="zh-TW">
                <a:ea typeface="新細明體" pitchFamily="18" charset="-120"/>
              </a:rPr>
              <a:t>Open-collector TTL NAND gates: wired-AND logic</a:t>
            </a:r>
          </a:p>
          <a:p>
            <a:pPr lvl="1">
              <a:spcBef>
                <a:spcPct val="0"/>
              </a:spcBef>
            </a:pPr>
            <a:r>
              <a:rPr lang="en-US" altLang="zh-TW">
                <a:ea typeface="新細明體" pitchFamily="18" charset="-120"/>
              </a:rPr>
              <a:t>The NOR output of ECL gates: wired-OR logic</a:t>
            </a:r>
            <a:endParaRPr lang="zh-TW" altLang="en-US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graphicFrame>
        <p:nvGraphicFramePr>
          <p:cNvPr id="681988" name="Object 7"/>
          <p:cNvGraphicFramePr>
            <a:graphicFrameLocks noChangeAspect="1"/>
          </p:cNvGraphicFramePr>
          <p:nvPr/>
        </p:nvGraphicFramePr>
        <p:xfrm>
          <a:off x="285750" y="2997200"/>
          <a:ext cx="58578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96" name="Equation" r:id="rId3" imgW="3149280" imgH="431640" progId="Equation.DSMT4">
                  <p:embed/>
                </p:oleObj>
              </mc:Choice>
              <mc:Fallback>
                <p:oleObj name="Equation" r:id="rId3" imgW="314928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997200"/>
                        <a:ext cx="5857875" cy="803275"/>
                      </a:xfrm>
                      <a:prstGeom prst="rect">
                        <a:avLst/>
                      </a:prstGeom>
                      <a:solidFill>
                        <a:srgbClr val="9FFFE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1989" name="Picture 6"/>
          <p:cNvPicPr>
            <a:picLocks noChangeAspect="1" noChangeArrowheads="1"/>
          </p:cNvPicPr>
          <p:nvPr/>
        </p:nvPicPr>
        <p:blipFill>
          <a:blip r:embed="rId5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106863"/>
            <a:ext cx="7921625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1990" name="Text Box 9"/>
          <p:cNvSpPr txBox="1">
            <a:spLocks noChangeArrowheads="1"/>
          </p:cNvSpPr>
          <p:nvPr/>
        </p:nvSpPr>
        <p:spPr bwMode="auto">
          <a:xfrm>
            <a:off x="6215063" y="3006725"/>
            <a:ext cx="2700337" cy="75723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>
              <a:spcBef>
                <a:spcPct val="40000"/>
              </a:spcBef>
            </a:pP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AND-OR-INVERT function</a:t>
            </a:r>
          </a:p>
          <a:p>
            <a:pPr>
              <a:spcBef>
                <a:spcPct val="40000"/>
              </a:spcBef>
            </a:pP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OR-AND-INVERT function</a:t>
            </a:r>
          </a:p>
        </p:txBody>
      </p:sp>
      <p:sp>
        <p:nvSpPr>
          <p:cNvPr id="681991" name="Text Box 7"/>
          <p:cNvSpPr txBox="1">
            <a:spLocks noChangeArrowheads="1"/>
          </p:cNvSpPr>
          <p:nvPr/>
        </p:nvSpPr>
        <p:spPr bwMode="auto">
          <a:xfrm>
            <a:off x="2820988" y="6288088"/>
            <a:ext cx="268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3.28 Wired Logic</a:t>
            </a: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56CAA-B868-4E2A-B486-B4C8DDA185E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1584A-7E3F-4D88-936C-286FB9FA553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4614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Review of Boolean Function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4614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Boolean function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Sum of minterms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Sum of products (or product of sum) in the simplest form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minimum number of terms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minimum number of literals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simplified expression may not be unique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8E1F-1B21-4885-890F-604D89B856F9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1B5C-B652-40E6-9B6F-6BB905E2153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68301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Non-degenerate Forms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4403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zh-TW" altLang="en-US">
                <a:ea typeface="新細明體" pitchFamily="18" charset="-120"/>
              </a:rPr>
              <a:t>16 </a:t>
            </a:r>
            <a:r>
              <a:rPr lang="en-US" altLang="zh-TW">
                <a:ea typeface="新細明體" pitchFamily="18" charset="-120"/>
              </a:rPr>
              <a:t>possible combinations of two-level forms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Eight of them: degenerate forms = a single operation</a:t>
            </a:r>
          </a:p>
          <a:p>
            <a:pPr lvl="2"/>
            <a:r>
              <a:rPr lang="en-US" altLang="zh-TW">
                <a:ea typeface="新細明體" pitchFamily="18" charset="-120"/>
              </a:rPr>
              <a:t>AND-AND, AND-NAND, OR-OR, OR-NOR, NAND-OR, NAND-NOR, NOR-AND, NOR-NAND.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eight non-degenerate forms</a:t>
            </a:r>
          </a:p>
          <a:p>
            <a:pPr lvl="2"/>
            <a:r>
              <a:rPr lang="en-US" altLang="zh-TW">
                <a:ea typeface="新細明體" pitchFamily="18" charset="-120"/>
              </a:rPr>
              <a:t>AND-OR, OR-AND, NAND-NAND, NOR-NOR, NOR-OR, NAND-AND, OR-NAND, AND-NOR.</a:t>
            </a:r>
          </a:p>
          <a:p>
            <a:pPr lvl="2"/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AND-OR</a:t>
            </a:r>
            <a:r>
              <a:rPr lang="en-US" altLang="zh-TW">
                <a:ea typeface="新細明體" pitchFamily="18" charset="-120"/>
              </a:rPr>
              <a:t> and </a:t>
            </a:r>
            <a:r>
              <a:rPr lang="en-US" altLang="zh-TW">
                <a:solidFill>
                  <a:srgbClr val="1B1BFF"/>
                </a:solidFill>
                <a:ea typeface="新細明體" pitchFamily="18" charset="-120"/>
              </a:rPr>
              <a:t>NAND-NAND</a:t>
            </a:r>
            <a:r>
              <a:rPr lang="en-US" altLang="zh-TW">
                <a:ea typeface="新細明體" pitchFamily="18" charset="-120"/>
              </a:rPr>
              <a:t> = sum of products.</a:t>
            </a:r>
          </a:p>
          <a:p>
            <a:pPr lvl="2"/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OR-AND </a:t>
            </a:r>
            <a:r>
              <a:rPr lang="en-US" altLang="zh-TW">
                <a:ea typeface="新細明體" pitchFamily="18" charset="-120"/>
              </a:rPr>
              <a:t>and </a:t>
            </a:r>
            <a:r>
              <a:rPr lang="en-US" altLang="zh-TW">
                <a:solidFill>
                  <a:srgbClr val="1B1BFF"/>
                </a:solidFill>
                <a:ea typeface="新細明體" pitchFamily="18" charset="-120"/>
              </a:rPr>
              <a:t>NOR-NOR</a:t>
            </a:r>
            <a:r>
              <a:rPr lang="en-US" altLang="zh-TW">
                <a:ea typeface="新細明體" pitchFamily="18" charset="-120"/>
              </a:rPr>
              <a:t> = product of sums.</a:t>
            </a:r>
          </a:p>
          <a:p>
            <a:pPr lvl="2"/>
            <a:r>
              <a:rPr lang="en-US" altLang="zh-TW">
                <a:solidFill>
                  <a:srgbClr val="CC605E"/>
                </a:solidFill>
                <a:ea typeface="新細明體" pitchFamily="18" charset="-120"/>
              </a:rPr>
              <a:t>NOR-OR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>
                <a:solidFill>
                  <a:srgbClr val="CC605E"/>
                </a:solidFill>
                <a:ea typeface="新細明體" pitchFamily="18" charset="-120"/>
              </a:rPr>
              <a:t>NAND-AND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>
                <a:solidFill>
                  <a:srgbClr val="00B050"/>
                </a:solidFill>
                <a:ea typeface="新細明體" pitchFamily="18" charset="-120"/>
              </a:rPr>
              <a:t>OR-NAND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>
                <a:solidFill>
                  <a:srgbClr val="00B050"/>
                </a:solidFill>
                <a:ea typeface="新細明體" pitchFamily="18" charset="-120"/>
              </a:rPr>
              <a:t>AND-NOR</a:t>
            </a:r>
            <a:r>
              <a:rPr lang="en-US" altLang="zh-TW">
                <a:ea typeface="新細明體" pitchFamily="18" charset="-120"/>
              </a:rPr>
              <a:t> = ?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5984-5A5D-4BC1-A738-95DFBD590CF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BCEA-73EC-45A7-83E6-C18C62B897D1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8403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AND-OR-Invert Implementation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8403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AND-OR-INVERT (AOI) Implementation</a:t>
            </a:r>
          </a:p>
          <a:p>
            <a:pPr lvl="1"/>
            <a:r>
              <a:rPr lang="en-US" altLang="zh-TW">
                <a:ea typeface="新細明體" pitchFamily="18" charset="-120"/>
              </a:rPr>
              <a:t>NAND-AND = AND-NOR = AOI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(</a:t>
            </a:r>
            <a:r>
              <a:rPr lang="en-US" altLang="zh-TW" i="1">
                <a:ea typeface="新細明體" pitchFamily="18" charset="-120"/>
              </a:rPr>
              <a:t>AB+CD+E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  <a:r>
              <a:rPr lang="en-US" altLang="zh-TW">
                <a:ea typeface="新細明體" pitchFamily="18" charset="-120"/>
              </a:rPr>
              <a:t> </a:t>
            </a:r>
            <a:endParaRPr lang="tr-TR" altLang="zh-TW"/>
          </a:p>
          <a:p>
            <a:pPr lvl="1"/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AB+CD+E</a:t>
            </a:r>
            <a:r>
              <a:rPr lang="en-US" altLang="zh-TW">
                <a:ea typeface="新細明體" pitchFamily="18" charset="-120"/>
              </a:rPr>
              <a:t>   (sum of products)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84036" name="Picture 5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3370263"/>
            <a:ext cx="8034337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4037" name="Text Box 7"/>
          <p:cNvSpPr txBox="1">
            <a:spLocks noChangeArrowheads="1"/>
          </p:cNvSpPr>
          <p:nvPr/>
        </p:nvSpPr>
        <p:spPr bwMode="auto">
          <a:xfrm>
            <a:off x="1771650" y="6000750"/>
            <a:ext cx="5743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3.29 AND-OR-INVERT circuits,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 = 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AB +CD +E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sym typeface="Symbol" panose="05050102010706020507" pitchFamily="18" charset="2"/>
              </a:rPr>
              <a:t>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 </a:t>
            </a:r>
            <a:endParaRPr lang="en-US" altLang="zh-TW" sz="1800"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5647A-0091-4AFF-873E-7B5333BC191F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FDA4A-090C-4314-A4BE-0264B3A910B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8505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OR-AND-Invert Implementation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8505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OR-AND-INVERT (OAI) Implementation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OR-NAND = NOR-OR = OAI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((</a:t>
            </a:r>
            <a:r>
              <a:rPr lang="en-US" altLang="zh-TW" i="1">
                <a:ea typeface="新細明體" pitchFamily="18" charset="-120"/>
              </a:rPr>
              <a:t>A+B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C+D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E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 = (</a:t>
            </a:r>
            <a:r>
              <a:rPr lang="en-US" altLang="zh-TW" i="1">
                <a:ea typeface="新細明體" pitchFamily="18" charset="-120"/>
              </a:rPr>
              <a:t>A+B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C+D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E</a:t>
            </a:r>
            <a:r>
              <a:rPr lang="en-US" altLang="zh-TW">
                <a:ea typeface="新細明體" pitchFamily="18" charset="-120"/>
              </a:rPr>
              <a:t>   (product of sums)</a:t>
            </a:r>
          </a:p>
          <a:p>
            <a:endParaRPr lang="en-US" altLang="zh-TW">
              <a:ea typeface="新細明體" pitchFamily="18" charset="-120"/>
            </a:endParaRPr>
          </a:p>
        </p:txBody>
      </p:sp>
      <p:pic>
        <p:nvPicPr>
          <p:cNvPr id="685060" name="Picture 5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189288"/>
            <a:ext cx="850265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5061" name="Text Box 7"/>
          <p:cNvSpPr txBox="1">
            <a:spLocks noChangeArrowheads="1"/>
          </p:cNvSpPr>
          <p:nvPr/>
        </p:nvSpPr>
        <p:spPr bwMode="auto">
          <a:xfrm>
            <a:off x="1957388" y="6110288"/>
            <a:ext cx="5976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marL="0" lvl="1"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3.30 OR-AND-INVERT circuits,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F = 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((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A+B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C+D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E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)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</a:rPr>
              <a:t>'</a:t>
            </a:r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A66C5-30B6-473C-B237-2EECC3E938E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AC383-EC3B-48C9-ADAA-2968B35A77C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8608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Tabular Summary and Examples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8608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3-11: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x'y'z'+xyz' </a:t>
            </a:r>
            <a:endParaRPr lang="en-US" altLang="zh-TW">
              <a:ea typeface="新細明體" pitchFamily="18" charset="-120"/>
            </a:endParaRPr>
          </a:p>
          <a:p>
            <a:pPr lvl="1"/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x'y+xy'+z </a:t>
            </a:r>
            <a:r>
              <a:rPr lang="en-US" altLang="zh-TW">
                <a:ea typeface="新細明體" pitchFamily="18" charset="-120"/>
              </a:rPr>
              <a:t>		(</a:t>
            </a:r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: sum of products)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(</a:t>
            </a:r>
            <a:r>
              <a:rPr lang="en-US" altLang="zh-TW" i="1">
                <a:ea typeface="新細明體" pitchFamily="18" charset="-120"/>
              </a:rPr>
              <a:t>x'y+xy'+z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  <a:r>
              <a:rPr lang="en-US" altLang="zh-TW">
                <a:ea typeface="新細明體" pitchFamily="18" charset="-120"/>
              </a:rPr>
              <a:t> 		(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: AOI implementation)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x'y'z' + xyz'</a:t>
            </a:r>
            <a:r>
              <a:rPr lang="en-US" altLang="zh-TW">
                <a:ea typeface="新細明體" pitchFamily="18" charset="-120"/>
              </a:rPr>
              <a:t>		(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: sum of products)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F' </a:t>
            </a:r>
            <a:r>
              <a:rPr lang="en-US" altLang="zh-TW">
                <a:ea typeface="新細明體" pitchFamily="18" charset="-120"/>
              </a:rPr>
              <a:t>= (</a:t>
            </a:r>
            <a:r>
              <a:rPr lang="en-US" altLang="zh-TW" i="1">
                <a:ea typeface="新細明體" pitchFamily="18" charset="-120"/>
              </a:rPr>
              <a:t>x+y+z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x'+y'+z</a:t>
            </a:r>
            <a:r>
              <a:rPr lang="en-US" altLang="zh-TW">
                <a:ea typeface="新細明體" pitchFamily="18" charset="-120"/>
              </a:rPr>
              <a:t>) 	(</a:t>
            </a:r>
            <a:r>
              <a:rPr lang="en-US" altLang="zh-TW" i="1">
                <a:ea typeface="新細明體" pitchFamily="18" charset="-120"/>
              </a:rPr>
              <a:t>F'</a:t>
            </a:r>
            <a:r>
              <a:rPr lang="en-US" altLang="zh-TW">
                <a:ea typeface="新細明體" pitchFamily="18" charset="-120"/>
              </a:rPr>
              <a:t>: product of sums)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((</a:t>
            </a:r>
            <a:r>
              <a:rPr lang="en-US" altLang="zh-TW" i="1">
                <a:ea typeface="新細明體" pitchFamily="18" charset="-120"/>
              </a:rPr>
              <a:t>x+y+z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x'+y'+z</a:t>
            </a:r>
            <a:r>
              <a:rPr lang="en-US" altLang="zh-TW">
                <a:ea typeface="新細明體" pitchFamily="18" charset="-120"/>
              </a:rPr>
              <a:t>))</a:t>
            </a:r>
            <a:r>
              <a:rPr lang="en-US" altLang="zh-TW" i="1">
                <a:ea typeface="新細明體" pitchFamily="18" charset="-120"/>
              </a:rPr>
              <a:t>'</a:t>
            </a:r>
            <a:r>
              <a:rPr lang="en-US" altLang="zh-TW">
                <a:ea typeface="新細明體" pitchFamily="18" charset="-120"/>
              </a:rPr>
              <a:t>	(F: OAI)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A7CF-89BC-4695-8CAD-F66EB8D90DD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1D42-7102-4615-9A3C-2A8C3891E71D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Tabular Summary and Examples</a:t>
            </a:r>
          </a:p>
        </p:txBody>
      </p:sp>
      <p:pic>
        <p:nvPicPr>
          <p:cNvPr id="687107" name="Picture 5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90738"/>
            <a:ext cx="79898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ED9F-0E45-47FE-BAB6-B104F283E137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569B-9415-43F3-8F19-D5B2FC7E91AB}" type="slidenum">
              <a:rPr lang="en-US" altLang="en-US"/>
              <a:pPr/>
              <a:t>45</a:t>
            </a:fld>
            <a:endParaRPr lang="en-US" altLang="en-US"/>
          </a:p>
        </p:txBody>
      </p:sp>
      <p:pic>
        <p:nvPicPr>
          <p:cNvPr id="688130" name="Picture 8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4503738"/>
            <a:ext cx="5665788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8131" name="Picture 6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037138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2" name="Text Box 7"/>
          <p:cNvSpPr txBox="1">
            <a:spLocks noChangeArrowheads="1"/>
          </p:cNvSpPr>
          <p:nvPr/>
        </p:nvSpPr>
        <p:spPr bwMode="auto">
          <a:xfrm>
            <a:off x="2130425" y="6407150"/>
            <a:ext cx="4972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marL="0" lvl="1"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3.31 Other Two-level Implementations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</a:endParaRPr>
          </a:p>
        </p:txBody>
      </p:sp>
      <p:grpSp>
        <p:nvGrpSpPr>
          <p:cNvPr id="688133" name="Group 10"/>
          <p:cNvGrpSpPr>
            <a:grpSpLocks/>
          </p:cNvGrpSpPr>
          <p:nvPr/>
        </p:nvGrpSpPr>
        <p:grpSpPr bwMode="auto">
          <a:xfrm>
            <a:off x="4359275" y="2713038"/>
            <a:ext cx="4459288" cy="1831975"/>
            <a:chOff x="22" y="1071"/>
            <a:chExt cx="3548" cy="1690"/>
          </a:xfrm>
        </p:grpSpPr>
        <p:pic>
          <p:nvPicPr>
            <p:cNvPr id="688134" name="Picture 7"/>
            <p:cNvPicPr>
              <a:picLocks noChangeAspect="1" noChangeArrowheads="1"/>
            </p:cNvPicPr>
            <p:nvPr/>
          </p:nvPicPr>
          <p:blipFill>
            <a:blip r:embed="rId4" cstate="print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88"/>
            <a:stretch>
              <a:fillRect/>
            </a:stretch>
          </p:blipFill>
          <p:spPr bwMode="auto">
            <a:xfrm>
              <a:off x="22" y="1071"/>
              <a:ext cx="3489" cy="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8135" name="Picture 9"/>
            <p:cNvPicPr>
              <a:picLocks noChangeAspect="1" noChangeArrowheads="1"/>
            </p:cNvPicPr>
            <p:nvPr/>
          </p:nvPicPr>
          <p:blipFill>
            <a:blip r:embed="rId5" cstate="print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1" b="9349"/>
            <a:stretch>
              <a:fillRect/>
            </a:stretch>
          </p:blipFill>
          <p:spPr bwMode="auto">
            <a:xfrm>
              <a:off x="1791" y="1071"/>
              <a:ext cx="1779" cy="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55C4-DF4D-4AEA-B202-94D8CB4157D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34FD-986C-4D3D-A568-E452AADCF4F3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8915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zh-TW" altLang="en-US">
                <a:ea typeface="新細明體" pitchFamily="18" charset="-120"/>
              </a:rPr>
              <a:t>3-</a:t>
            </a:r>
            <a:r>
              <a:rPr lang="en-US" altLang="zh-TW">
                <a:ea typeface="新細明體" pitchFamily="18" charset="-120"/>
              </a:rPr>
              <a:t>9	Exclusive-OR Function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8915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Exclusive-OR (XOR)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 = xy'+x'y</a:t>
            </a:r>
          </a:p>
          <a:p>
            <a:pPr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Exclusive-NOR (XNOR)</a:t>
            </a:r>
          </a:p>
          <a:p>
            <a:pPr lvl="1">
              <a:lnSpc>
                <a:spcPct val="90000"/>
              </a:lnSpc>
            </a:pPr>
            <a:r>
              <a:rPr lang="zh-TW" altLang="en-US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xy + x'y'</a:t>
            </a:r>
          </a:p>
          <a:p>
            <a:pPr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Some identities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>
                <a:ea typeface="新細明體" pitchFamily="18" charset="-120"/>
              </a:rPr>
              <a:t>0 = </a:t>
            </a:r>
            <a:r>
              <a:rPr lang="en-US" altLang="zh-TW" i="1">
                <a:ea typeface="新細明體" pitchFamily="18" charset="-120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>
                <a:ea typeface="新細明體" pitchFamily="18" charset="-120"/>
              </a:rPr>
              <a:t>1 = </a:t>
            </a:r>
            <a:r>
              <a:rPr lang="en-US" altLang="zh-TW" i="1">
                <a:ea typeface="新細明體" pitchFamily="18" charset="-120"/>
              </a:rPr>
              <a:t>x'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 = 0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x' </a:t>
            </a:r>
            <a:r>
              <a:rPr lang="en-US" altLang="zh-TW">
                <a:ea typeface="新細明體" pitchFamily="18" charset="-120"/>
              </a:rPr>
              <a:t>= 1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y' </a:t>
            </a:r>
            <a:r>
              <a:rPr lang="en-US" altLang="zh-TW">
                <a:ea typeface="新細明體" pitchFamily="18" charset="-120"/>
              </a:rPr>
              <a:t>= 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x'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 = 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'</a:t>
            </a:r>
          </a:p>
          <a:p>
            <a:pPr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Commutative and associative</a:t>
            </a:r>
          </a:p>
          <a:p>
            <a:pPr lvl="1">
              <a:lnSpc>
                <a:spcPct val="90000"/>
              </a:lnSpc>
            </a:pP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B = B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A</a:t>
            </a:r>
          </a:p>
          <a:p>
            <a:pPr lvl="1">
              <a:lnSpc>
                <a:spcPct val="90000"/>
              </a:lnSpc>
            </a:pPr>
            <a:r>
              <a:rPr lang="zh-TW" altLang="en-US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ea typeface="新細明體" pitchFamily="18" charset="-120"/>
              </a:rPr>
              <a:t>)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>
                <a:ea typeface="新細明體" pitchFamily="18" charset="-120"/>
              </a:rPr>
              <a:t> (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C</a:t>
            </a:r>
            <a:endParaRPr lang="zh-TW" altLang="en-US" i="1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4EF21-A42F-4073-A432-40A785A55F99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5A4C-3224-4F82-9EF6-1981EE34B671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9017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Exclusive-OR Implementations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9017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Implementations</a:t>
            </a:r>
          </a:p>
          <a:p>
            <a:pPr lvl="1"/>
            <a:r>
              <a:rPr lang="zh-TW" altLang="en-US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x'+y'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x +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x'+y'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y = xy'+x'y = 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</a:p>
          <a:p>
            <a:endParaRPr lang="zh-TW" altLang="en-US" i="1">
              <a:ea typeface="新細明體" pitchFamily="18" charset="-120"/>
            </a:endParaRPr>
          </a:p>
        </p:txBody>
      </p:sp>
      <p:pic>
        <p:nvPicPr>
          <p:cNvPr id="690180" name="Picture 6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82838"/>
            <a:ext cx="4595813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81" name="Text Box 7"/>
          <p:cNvSpPr txBox="1">
            <a:spLocks noChangeArrowheads="1"/>
          </p:cNvSpPr>
          <p:nvPr/>
        </p:nvSpPr>
        <p:spPr bwMode="auto">
          <a:xfrm>
            <a:off x="2038350" y="6397625"/>
            <a:ext cx="4860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3.32 Exclusive-OR Implementations</a:t>
            </a: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94DC-D5BA-488A-9D4C-BA121DF34EA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9D97-CF08-467A-B482-D3C1464E07F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9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Odd Function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91203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 lvl="1"/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C =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AB'+A'B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C' +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AB+A'B'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C = AB'C'+A'BC'+ABC+A'B'C</a:t>
            </a:r>
            <a:r>
              <a:rPr lang="en-US" altLang="zh-TW">
                <a:ea typeface="新細明體" pitchFamily="18" charset="-120"/>
              </a:rPr>
              <a:t>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(1, 2, 4, 7)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XOR is a odd function → an odd number of 1's, then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1.</a:t>
            </a:r>
          </a:p>
          <a:p>
            <a:pPr lvl="1"/>
            <a:r>
              <a:rPr lang="en-US" altLang="zh-TW">
                <a:ea typeface="新細明體" pitchFamily="18" charset="-120"/>
              </a:rPr>
              <a:t>XNOR is a even function → an even number of 1's, then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 = 1.</a:t>
            </a:r>
          </a:p>
          <a:p>
            <a:pPr lvl="1"/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91204" name="Picture 7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5913"/>
            <a:ext cx="815181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5" name="Text Box 7"/>
          <p:cNvSpPr txBox="1">
            <a:spLocks noChangeArrowheads="1"/>
          </p:cNvSpPr>
          <p:nvPr/>
        </p:nvSpPr>
        <p:spPr bwMode="auto">
          <a:xfrm>
            <a:off x="1581150" y="6102350"/>
            <a:ext cx="5876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3.33 Map for a Three-variable Exclusive-OR Function</a:t>
            </a: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E6A48-0BC9-4029-BA84-970B6539E04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6DC5-B117-4455-96B4-1B25A1081B50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XOR and XNOR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92227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Logic diagram of odd and even functions</a:t>
            </a:r>
          </a:p>
        </p:txBody>
      </p:sp>
      <p:pic>
        <p:nvPicPr>
          <p:cNvPr id="692228" name="Picture 6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938463"/>
            <a:ext cx="8370887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9" name="Text Box 7"/>
          <p:cNvSpPr txBox="1">
            <a:spLocks noChangeArrowheads="1"/>
          </p:cNvSpPr>
          <p:nvPr/>
        </p:nvSpPr>
        <p:spPr bwMode="auto">
          <a:xfrm>
            <a:off x="1835150" y="4945063"/>
            <a:ext cx="5337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3.34 Logic Diagram of Odd and Even Functions</a:t>
            </a: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E38F1-1CBC-475F-939C-0DE02D5B0F2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540AB-E71E-4EFF-AF1E-0E4726609E0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4717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Two-Variable Map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47171" name="內容版面配置區 2"/>
          <p:cNvSpPr>
            <a:spLocks noGrp="1"/>
          </p:cNvSpPr>
          <p:nvPr>
            <p:ph idx="4294967295"/>
          </p:nvPr>
        </p:nvSpPr>
        <p:spPr>
          <a:xfrm>
            <a:off x="685800" y="1066800"/>
            <a:ext cx="3644900" cy="5181600"/>
          </a:xfrm>
        </p:spPr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A two-variable map</a:t>
            </a:r>
          </a:p>
          <a:p>
            <a:pPr marL="781050" lvl="1" indent="-323850"/>
            <a:r>
              <a:rPr lang="en-US" altLang="zh-TW">
                <a:ea typeface="新細明體" pitchFamily="18" charset="-120"/>
              </a:rPr>
              <a:t>Four minterms</a:t>
            </a:r>
          </a:p>
          <a:p>
            <a:pPr marL="781050" lvl="1" indent="-323850"/>
            <a:r>
              <a:rPr lang="en-US" altLang="zh-TW" i="1">
                <a:ea typeface="新細明體" pitchFamily="18" charset="-120"/>
              </a:rPr>
              <a:t>x' </a:t>
            </a:r>
            <a:r>
              <a:rPr lang="en-US" altLang="zh-TW">
                <a:ea typeface="新細明體" pitchFamily="18" charset="-120"/>
              </a:rPr>
              <a:t>= row 0;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 = row 1</a:t>
            </a:r>
          </a:p>
          <a:p>
            <a:pPr marL="781050" lvl="1" indent="-323850"/>
            <a:r>
              <a:rPr lang="en-US" altLang="zh-TW" i="1">
                <a:ea typeface="新細明體" pitchFamily="18" charset="-120"/>
              </a:rPr>
              <a:t>y' </a:t>
            </a:r>
            <a:r>
              <a:rPr lang="en-US" altLang="zh-TW">
                <a:ea typeface="新細明體" pitchFamily="18" charset="-120"/>
              </a:rPr>
              <a:t>= column 0;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 = column 1</a:t>
            </a:r>
          </a:p>
          <a:p>
            <a:pPr marL="781050" lvl="1" indent="-323850"/>
            <a:r>
              <a:rPr lang="en-US" altLang="zh-TW">
                <a:ea typeface="新細明體" pitchFamily="18" charset="-120"/>
              </a:rPr>
              <a:t>A truth table in square diagram</a:t>
            </a:r>
          </a:p>
          <a:p>
            <a:pPr marL="781050" lvl="1" indent="-323850"/>
            <a:r>
              <a:rPr lang="en-US" altLang="zh-TW">
                <a:ea typeface="新細明體" pitchFamily="18" charset="-120"/>
              </a:rPr>
              <a:t>Fig. 3.2(a): </a:t>
            </a:r>
            <a:r>
              <a:rPr lang="en-US" altLang="zh-TW" i="1">
                <a:ea typeface="新細明體" pitchFamily="18" charset="-120"/>
              </a:rPr>
              <a:t>xy = m</a:t>
            </a:r>
            <a:r>
              <a:rPr lang="en-US" altLang="zh-TW" baseline="-25000">
                <a:ea typeface="新細明體" pitchFamily="18" charset="-120"/>
              </a:rPr>
              <a:t>3</a:t>
            </a:r>
          </a:p>
          <a:p>
            <a:pPr marL="781050" lvl="1" indent="-323850"/>
            <a:r>
              <a:rPr lang="en-US" altLang="zh-TW">
                <a:ea typeface="新細明體" pitchFamily="18" charset="-120"/>
              </a:rPr>
              <a:t>Fig. 3.2(b): </a:t>
            </a:r>
            <a:r>
              <a:rPr lang="en-US" altLang="zh-TW" i="1">
                <a:ea typeface="新細明體" pitchFamily="18" charset="-120"/>
              </a:rPr>
              <a:t>x+y = x'y+xy' +xy = m</a:t>
            </a:r>
            <a:r>
              <a:rPr lang="en-US" altLang="zh-TW" baseline="-25000">
                <a:ea typeface="新細明體" pitchFamily="18" charset="-120"/>
              </a:rPr>
              <a:t>1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2</a:t>
            </a:r>
            <a:r>
              <a:rPr lang="en-US" altLang="zh-TW" i="1">
                <a:ea typeface="新細明體" pitchFamily="18" charset="-120"/>
              </a:rPr>
              <a:t>+m</a:t>
            </a:r>
            <a:r>
              <a:rPr lang="en-US" altLang="zh-TW" baseline="-25000">
                <a:ea typeface="新細明體" pitchFamily="18" charset="-120"/>
              </a:rPr>
              <a:t>3</a:t>
            </a:r>
            <a:endParaRPr lang="zh-TW" altLang="en-US" baseline="-25000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47172" name="Picture 7"/>
          <p:cNvPicPr>
            <a:picLocks noChangeAspect="1" noChangeArrowheads="1"/>
          </p:cNvPicPr>
          <p:nvPr/>
        </p:nvPicPr>
        <p:blipFill>
          <a:blip r:embed="rId2">
            <a:lum bright="-10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3898900"/>
            <a:ext cx="4625975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7173" name="Text Box 8"/>
          <p:cNvSpPr txBox="1">
            <a:spLocks noChangeArrowheads="1"/>
          </p:cNvSpPr>
          <p:nvPr/>
        </p:nvSpPr>
        <p:spPr bwMode="auto">
          <a:xfrm>
            <a:off x="4151313" y="6265863"/>
            <a:ext cx="4786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3.2 Representation of functions in the map</a:t>
            </a:r>
          </a:p>
        </p:txBody>
      </p:sp>
      <p:pic>
        <p:nvPicPr>
          <p:cNvPr id="647174" name="Picture 9"/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322388"/>
            <a:ext cx="3556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7175" name="Text Box 8"/>
          <p:cNvSpPr txBox="1">
            <a:spLocks noChangeArrowheads="1"/>
          </p:cNvSpPr>
          <p:nvPr/>
        </p:nvSpPr>
        <p:spPr bwMode="auto">
          <a:xfrm>
            <a:off x="4959350" y="3508375"/>
            <a:ext cx="3108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3.1 Two-variable Map</a:t>
            </a: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5CBE-8FC6-4508-B620-8703594B176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66274-7386-48E4-8938-55ECE5128E0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9325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Four-variable Exclusive-OR function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9325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Four-variable Exclusive-OR function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B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C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D =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AB'+A'B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CD'+C'D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 =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AB'+A'B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CD+C'D'</a:t>
            </a:r>
            <a:r>
              <a:rPr lang="en-US" altLang="zh-TW">
                <a:ea typeface="新細明體" pitchFamily="18" charset="-120"/>
              </a:rPr>
              <a:t>)</a:t>
            </a:r>
            <a:r>
              <a:rPr lang="en-US" altLang="zh-TW" i="1">
                <a:ea typeface="新細明體" pitchFamily="18" charset="-120"/>
              </a:rPr>
              <a:t>+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AB+A'B'</a:t>
            </a:r>
            <a:r>
              <a:rPr lang="en-US" altLang="zh-TW">
                <a:ea typeface="新細明體" pitchFamily="18" charset="-120"/>
              </a:rPr>
              <a:t>)(</a:t>
            </a:r>
            <a:r>
              <a:rPr lang="en-US" altLang="zh-TW" i="1">
                <a:ea typeface="新細明體" pitchFamily="18" charset="-120"/>
              </a:rPr>
              <a:t>CD'+C'D</a:t>
            </a:r>
            <a:r>
              <a:rPr lang="en-US" altLang="zh-TW">
                <a:ea typeface="新細明體" pitchFamily="18" charset="-120"/>
              </a:rPr>
              <a:t>)</a:t>
            </a:r>
            <a:endParaRPr lang="en-US" altLang="zh-TW">
              <a:latin typeface="Symbol" panose="05050102010706020507" pitchFamily="18" charset="2"/>
              <a:ea typeface="新細明體" pitchFamily="18" charset="-120"/>
            </a:endParaRPr>
          </a:p>
          <a:p>
            <a:endParaRPr lang="zh-TW" altLang="en-US" i="1">
              <a:ea typeface="新細明體" pitchFamily="18" charset="-120"/>
            </a:endParaRPr>
          </a:p>
        </p:txBody>
      </p:sp>
      <p:pic>
        <p:nvPicPr>
          <p:cNvPr id="693252" name="Picture 6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39" r="1109"/>
          <a:stretch>
            <a:fillRect/>
          </a:stretch>
        </p:blipFill>
        <p:spPr bwMode="auto">
          <a:xfrm>
            <a:off x="782638" y="2576513"/>
            <a:ext cx="7348537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3" name="Text Box 7"/>
          <p:cNvSpPr txBox="1">
            <a:spLocks noChangeArrowheads="1"/>
          </p:cNvSpPr>
          <p:nvPr/>
        </p:nvSpPr>
        <p:spPr bwMode="auto">
          <a:xfrm>
            <a:off x="1327150" y="6216650"/>
            <a:ext cx="619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3.35 Map for a Four-variable Exclusive-OR Function</a:t>
            </a: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EC67-F6EB-48C5-B173-B63B71EF93A9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E3D9E-45F3-4B5A-8A83-4B415B965C9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9427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Parity Generation and Checking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9427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Parity Generation and Checking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 parity bit: P =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z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Parity check: C =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Å</a:t>
            </a:r>
            <a:r>
              <a:rPr lang="en-US" altLang="zh-TW" i="1">
                <a:ea typeface="新細明體" pitchFamily="18" charset="-120"/>
              </a:rPr>
              <a:t>P</a:t>
            </a:r>
          </a:p>
          <a:p>
            <a:pPr lvl="2"/>
            <a:r>
              <a:rPr lang="en-US" altLang="zh-TW">
                <a:ea typeface="新細明體" pitchFamily="18" charset="-120"/>
              </a:rPr>
              <a:t>C=1: one bit error or an odd number of data bit error</a:t>
            </a:r>
          </a:p>
          <a:p>
            <a:pPr lvl="2"/>
            <a:r>
              <a:rPr lang="en-US" altLang="zh-TW">
                <a:ea typeface="新細明體" pitchFamily="18" charset="-120"/>
              </a:rPr>
              <a:t>C=0: correct or an even # of data bit error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94276" name="Picture 6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2"/>
          <a:stretch>
            <a:fillRect/>
          </a:stretch>
        </p:blipFill>
        <p:spPr bwMode="auto">
          <a:xfrm>
            <a:off x="385763" y="3730625"/>
            <a:ext cx="8366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4277" name="Text Box 7"/>
          <p:cNvSpPr txBox="1">
            <a:spLocks noChangeArrowheads="1"/>
          </p:cNvSpPr>
          <p:nvPr/>
        </p:nvSpPr>
        <p:spPr bwMode="auto">
          <a:xfrm>
            <a:off x="1530350" y="6073775"/>
            <a:ext cx="619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3.36 Logic Diagram of a Parity Generator and Checker</a:t>
            </a:r>
          </a:p>
        </p:txBody>
      </p: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3B37-41BC-425E-8A99-E645EC1D553C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B61F-0D25-482E-B73A-6DCDCFB86403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9529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Parity Generation and Checking</a:t>
            </a:r>
            <a:endParaRPr lang="zh-TW" altLang="en-US" sz="2500">
              <a:ea typeface="新細明體" pitchFamily="18" charset="-120"/>
            </a:endParaRPr>
          </a:p>
        </p:txBody>
      </p:sp>
      <p:pic>
        <p:nvPicPr>
          <p:cNvPr id="695299" name="Picture 7"/>
          <p:cNvPicPr>
            <a:picLocks noChangeAspect="1" noChangeArrowheads="1"/>
          </p:cNvPicPr>
          <p:nvPr/>
        </p:nvPicPr>
        <p:blipFill>
          <a:blip r:embed="rId2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81138"/>
            <a:ext cx="5884863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F8CD-D925-420C-B669-092C2088408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7A69C-008B-49E2-BDE1-30D82257EC72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69632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Parity Generation and Checking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9632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96324" name="Picture 4"/>
          <p:cNvPicPr>
            <a:picLocks noChangeAspect="1" noChangeArrowheads="1"/>
          </p:cNvPicPr>
          <p:nvPr/>
        </p:nvPicPr>
        <p:blipFill>
          <a:blip r:embed="rId2">
            <a:lum bright="-12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346200"/>
            <a:ext cx="476726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5BF0-2076-4F5A-A20E-BEE25DD55F5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54ABE-3845-4B7D-AC03-04A3E5FAEA3A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69734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 sz="3800">
                <a:ea typeface="新細明體" pitchFamily="18" charset="-120"/>
              </a:rPr>
              <a:t>3.10	Hardware Description Language (HDL)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9734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Describe the design of digital systems in a textual form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Hardware structure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Function/behavior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Timing</a:t>
            </a:r>
          </a:p>
          <a:p>
            <a:r>
              <a:rPr lang="en-US" altLang="zh-TW">
                <a:ea typeface="新細明體" pitchFamily="18" charset="-120"/>
              </a:rPr>
              <a:t>VHDL and Verilog HDL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A3FA6-A6E4-4A7B-8CC2-657C8FF5C965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0D39-CF14-432C-9440-8B6D3D46C777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9837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A Top-Down Design Flow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9837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698372" name="Oval 4"/>
          <p:cNvSpPr>
            <a:spLocks noChangeArrowheads="1"/>
          </p:cNvSpPr>
          <p:nvPr/>
        </p:nvSpPr>
        <p:spPr bwMode="auto">
          <a:xfrm>
            <a:off x="3035300" y="1474788"/>
            <a:ext cx="2216150" cy="5207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Specification</a:t>
            </a:r>
          </a:p>
        </p:txBody>
      </p:sp>
      <p:sp>
        <p:nvSpPr>
          <p:cNvPr id="698373" name="Rectangle 5"/>
          <p:cNvSpPr>
            <a:spLocks noChangeArrowheads="1"/>
          </p:cNvSpPr>
          <p:nvPr/>
        </p:nvSpPr>
        <p:spPr bwMode="auto">
          <a:xfrm>
            <a:off x="2870200" y="2389188"/>
            <a:ext cx="2628900" cy="749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RTL design and</a:t>
            </a:r>
          </a:p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Simulation</a:t>
            </a:r>
          </a:p>
        </p:txBody>
      </p:sp>
      <p:sp>
        <p:nvSpPr>
          <p:cNvPr id="698374" name="Rectangle 6"/>
          <p:cNvSpPr>
            <a:spLocks noChangeArrowheads="1"/>
          </p:cNvSpPr>
          <p:nvPr/>
        </p:nvSpPr>
        <p:spPr bwMode="auto">
          <a:xfrm>
            <a:off x="2870200" y="3608388"/>
            <a:ext cx="27114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Logic Synthesis</a:t>
            </a:r>
          </a:p>
        </p:txBody>
      </p:sp>
      <p:sp>
        <p:nvSpPr>
          <p:cNvPr id="698375" name="Rectangle 7"/>
          <p:cNvSpPr>
            <a:spLocks noChangeArrowheads="1"/>
          </p:cNvSpPr>
          <p:nvPr/>
        </p:nvSpPr>
        <p:spPr bwMode="auto">
          <a:xfrm>
            <a:off x="2705100" y="4598988"/>
            <a:ext cx="3206750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Gate Level Simulation</a:t>
            </a:r>
          </a:p>
        </p:txBody>
      </p:sp>
      <p:sp>
        <p:nvSpPr>
          <p:cNvPr id="698376" name="Rectangle 8"/>
          <p:cNvSpPr>
            <a:spLocks noChangeArrowheads="1"/>
          </p:cNvSpPr>
          <p:nvPr/>
        </p:nvSpPr>
        <p:spPr bwMode="auto">
          <a:xfrm>
            <a:off x="1384300" y="5659438"/>
            <a:ext cx="2876550" cy="673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ASIC Layout</a:t>
            </a:r>
          </a:p>
        </p:txBody>
      </p:sp>
      <p:sp>
        <p:nvSpPr>
          <p:cNvPr id="698377" name="Rectangle 9"/>
          <p:cNvSpPr>
            <a:spLocks noChangeArrowheads="1"/>
          </p:cNvSpPr>
          <p:nvPr/>
        </p:nvSpPr>
        <p:spPr bwMode="auto">
          <a:xfrm>
            <a:off x="5016500" y="5659438"/>
            <a:ext cx="3206750" cy="673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 eaLnBrk="0" hangingPunct="0"/>
            <a:r>
              <a:rPr lang="en-US" altLang="zh-TW" sz="2000">
                <a:latin typeface="Times New Roman" panose="02020603050405020304" pitchFamily="18" charset="0"/>
                <a:ea typeface="新細明體" pitchFamily="18" charset="-120"/>
              </a:rPr>
              <a:t>FPGA Implementation</a:t>
            </a:r>
          </a:p>
        </p:txBody>
      </p:sp>
      <p:sp>
        <p:nvSpPr>
          <p:cNvPr id="698378" name="Line 10"/>
          <p:cNvSpPr>
            <a:spLocks noChangeShapeType="1"/>
          </p:cNvSpPr>
          <p:nvPr/>
        </p:nvSpPr>
        <p:spPr bwMode="auto">
          <a:xfrm>
            <a:off x="4184650" y="2001838"/>
            <a:ext cx="1588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8379" name="Line 11"/>
          <p:cNvSpPr>
            <a:spLocks noChangeShapeType="1"/>
          </p:cNvSpPr>
          <p:nvPr/>
        </p:nvSpPr>
        <p:spPr bwMode="auto">
          <a:xfrm>
            <a:off x="4267200" y="3144838"/>
            <a:ext cx="1588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8380" name="Line 12"/>
          <p:cNvSpPr>
            <a:spLocks noChangeShapeType="1"/>
          </p:cNvSpPr>
          <p:nvPr/>
        </p:nvSpPr>
        <p:spPr bwMode="auto">
          <a:xfrm>
            <a:off x="4267200" y="4135438"/>
            <a:ext cx="1588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8381" name="Line 13"/>
          <p:cNvSpPr>
            <a:spLocks noChangeShapeType="1"/>
          </p:cNvSpPr>
          <p:nvPr/>
        </p:nvSpPr>
        <p:spPr bwMode="auto">
          <a:xfrm flipH="1">
            <a:off x="3225800" y="51958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8382" name="Line 14"/>
          <p:cNvSpPr>
            <a:spLocks noChangeShapeType="1"/>
          </p:cNvSpPr>
          <p:nvPr/>
        </p:nvSpPr>
        <p:spPr bwMode="auto">
          <a:xfrm>
            <a:off x="5454650" y="51958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CA4E-C593-4024-88A9-CE71CC2F4E5B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E4868-107B-4C60-A804-AA7A0387650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9939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Module Declaration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9939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Examples of keywords: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>
                <a:ea typeface="新細明體" pitchFamily="18" charset="-120"/>
              </a:rPr>
              <a:t>    	</a:t>
            </a:r>
            <a:r>
              <a:rPr lang="en-US" altLang="zh-TW" b="1">
                <a:ea typeface="新細明體" pitchFamily="18" charset="-120"/>
              </a:rPr>
              <a:t>module, end-module, input, output, wire, and, or,</a:t>
            </a:r>
            <a:r>
              <a:rPr lang="en-US" altLang="zh-TW">
                <a:ea typeface="新細明體" pitchFamily="18" charset="-120"/>
              </a:rPr>
              <a:t> and </a:t>
            </a:r>
            <a:r>
              <a:rPr lang="en-US" altLang="zh-TW" b="1">
                <a:ea typeface="新細明體" pitchFamily="18" charset="-120"/>
              </a:rPr>
              <a:t>not</a:t>
            </a:r>
            <a:endParaRPr lang="zh-TW" altLang="en-US">
              <a:ea typeface="新細明體" pitchFamily="18" charset="-120"/>
            </a:endParaRPr>
          </a:p>
        </p:txBody>
      </p:sp>
      <p:pic>
        <p:nvPicPr>
          <p:cNvPr id="699396" name="Picture 4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921000"/>
            <a:ext cx="7877175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9397" name="Text Box 5"/>
          <p:cNvSpPr txBox="1">
            <a:spLocks noChangeArrowheads="1"/>
          </p:cNvSpPr>
          <p:nvPr/>
        </p:nvSpPr>
        <p:spPr bwMode="auto">
          <a:xfrm>
            <a:off x="2774950" y="5343525"/>
            <a:ext cx="419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3.37 Circuit to demonstrate an HDL</a:t>
            </a:r>
          </a:p>
        </p:txBody>
      </p:sp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4140-3BE1-4894-9CA1-4CEF432715A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E6BEF-52AA-4498-9B9B-5C13778C00CC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0041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3.1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041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HDL description for circuit shown in Fig. 3.37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0420" name="Picture 5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2128838"/>
            <a:ext cx="7345362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3946-B546-4F6E-8A4E-0E3FEE8841A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088B-C8B4-420B-96A2-A5A74811149E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70144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Gate Displays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144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Example: timescale directive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‘</a:t>
            </a:r>
            <a:r>
              <a:rPr lang="en-US" altLang="zh-TW" b="1">
                <a:solidFill>
                  <a:schemeClr val="hlink"/>
                </a:solidFill>
                <a:ea typeface="新細明體" pitchFamily="18" charset="-120"/>
              </a:rPr>
              <a:t>timescale </a:t>
            </a:r>
            <a:r>
              <a:rPr lang="en-US" altLang="zh-TW">
                <a:ea typeface="新細明體" pitchFamily="18" charset="-120"/>
              </a:rPr>
              <a:t>1 ns/100ps</a:t>
            </a:r>
          </a:p>
          <a:p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1444" name="Picture 5"/>
          <p:cNvPicPr>
            <a:picLocks noChangeAspect="1" noChangeArrowheads="1"/>
          </p:cNvPicPr>
          <p:nvPr/>
        </p:nvPicPr>
        <p:blipFill>
          <a:blip r:embed="rId2">
            <a:lum bright="-12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305050"/>
            <a:ext cx="6697662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78B2-B8D5-48CC-A388-D82A05361047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2991-3EBC-41A1-AA3D-A55E4CC891E6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70246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3.2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246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Gate-level description with propagation delays for circuit shown in Fig. 3.37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2468" name="Picture 7"/>
          <p:cNvPicPr>
            <a:picLocks noChangeAspect="1" noChangeArrowheads="1"/>
          </p:cNvPicPr>
          <p:nvPr/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2263775"/>
            <a:ext cx="712946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C00-B26B-4927-9552-AC83CB4D31DD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47B6F-5ED1-4495-8B29-8D327DF68F2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4819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A Three-variable Map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4819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A three-variable map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Eight minterms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 Gray code sequence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Any two adjacent squares in the map differ by only on variable</a:t>
            </a:r>
          </a:p>
          <a:p>
            <a:pPr lvl="2"/>
            <a:r>
              <a:rPr lang="en-US" altLang="zh-TW">
                <a:ea typeface="新細明體" pitchFamily="18" charset="-120"/>
              </a:rPr>
              <a:t>Primed in one square and unprimed in the other</a:t>
            </a:r>
          </a:p>
          <a:p>
            <a:pPr lvl="2"/>
            <a:r>
              <a:rPr lang="en-US" altLang="zh-TW">
                <a:ea typeface="新細明體" pitchFamily="18" charset="-120"/>
              </a:rPr>
              <a:t>e.g.,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5 </a:t>
            </a:r>
            <a:r>
              <a:rPr lang="en-US" altLang="zh-TW">
                <a:ea typeface="新細明體" pitchFamily="18" charset="-120"/>
              </a:rPr>
              <a:t>and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7</a:t>
            </a:r>
            <a:r>
              <a:rPr lang="en-US" altLang="zh-TW">
                <a:ea typeface="新細明體" pitchFamily="18" charset="-120"/>
              </a:rPr>
              <a:t> can be simplified</a:t>
            </a:r>
          </a:p>
          <a:p>
            <a:pPr lvl="2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5</a:t>
            </a:r>
            <a:r>
              <a:rPr lang="en-US" altLang="zh-TW" i="1">
                <a:ea typeface="新細明體" pitchFamily="18" charset="-120"/>
              </a:rPr>
              <a:t>+ m</a:t>
            </a:r>
            <a:r>
              <a:rPr lang="en-US" altLang="zh-TW" baseline="-25000">
                <a:ea typeface="新細明體" pitchFamily="18" charset="-120"/>
              </a:rPr>
              <a:t>7 </a:t>
            </a:r>
            <a:r>
              <a:rPr lang="en-US" altLang="zh-TW" i="1">
                <a:ea typeface="新細明體" pitchFamily="18" charset="-120"/>
              </a:rPr>
              <a:t>= xy'z + xyz = xz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y'+y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 i="1">
                <a:ea typeface="新細明體" pitchFamily="18" charset="-120"/>
              </a:rPr>
              <a:t>xz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648197" name="Text Box 8"/>
          <p:cNvSpPr txBox="1">
            <a:spLocks noChangeArrowheads="1"/>
          </p:cNvSpPr>
          <p:nvPr/>
        </p:nvSpPr>
        <p:spPr bwMode="auto">
          <a:xfrm>
            <a:off x="2143125" y="6286500"/>
            <a:ext cx="478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3.3 Three-variable Map</a:t>
            </a:r>
          </a:p>
        </p:txBody>
      </p:sp>
      <p:pic>
        <p:nvPicPr>
          <p:cNvPr id="6481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3800"/>
            <a:ext cx="5867400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4D62-06FD-445C-B01B-61F3749B3369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BFE2-D3DF-44DE-8E6A-546D9386569B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03490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3.3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3491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Test bench for simulating the circuit with delay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3492" name="Picture 4"/>
          <p:cNvPicPr>
            <a:picLocks noChangeAspect="1" noChangeArrowheads="1"/>
          </p:cNvPicPr>
          <p:nvPr/>
        </p:nvPicPr>
        <p:blipFill>
          <a:blip r:embed="rId2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841500"/>
            <a:ext cx="6456362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24C4-32D8-4A81-8776-F2C91CC5BDC8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747B-80F9-4F24-BB28-B34F442A6F71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704514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Simulation output for HDL </a:t>
            </a:r>
            <a:r>
              <a:rPr lang="tr-TR" altLang="zh-TW"/>
              <a:t/>
            </a:r>
            <a:br>
              <a:rPr lang="tr-TR" altLang="zh-TW"/>
            </a:br>
            <a:r>
              <a:rPr lang="en-US" altLang="zh-TW" sz="3200">
                <a:ea typeface="新細明體" pitchFamily="18" charset="-120"/>
              </a:rPr>
              <a:t>Example 3.3</a:t>
            </a:r>
            <a:endParaRPr lang="zh-TW" altLang="en-US" sz="3200">
              <a:ea typeface="新細明體" pitchFamily="18" charset="-120"/>
            </a:endParaRPr>
          </a:p>
        </p:txBody>
      </p:sp>
      <p:sp>
        <p:nvSpPr>
          <p:cNvPr id="704515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4516" name="Picture 2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093913"/>
            <a:ext cx="8140700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638A-5A0D-4DEB-823E-2A2A3B5CF767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8F720-06CA-4A80-BEB4-C72B3FBCBB5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705538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Boolean Expression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5539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  <a:sym typeface="Symbol" panose="05050102010706020507" pitchFamily="18" charset="2"/>
              </a:rPr>
              <a:t>Boolean expression for the circuit of Fig. 3.37</a:t>
            </a:r>
          </a:p>
          <a:p>
            <a:endParaRPr lang="en-US" altLang="zh-TW"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ea typeface="新細明體" pitchFamily="18" charset="-120"/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TW">
              <a:ea typeface="新細明體" pitchFamily="18" charset="-120"/>
              <a:sym typeface="Symbol" panose="05050102010706020507" pitchFamily="18" charset="2"/>
            </a:endParaRPr>
          </a:p>
          <a:p>
            <a:r>
              <a:rPr lang="en-US" altLang="zh-TW">
                <a:ea typeface="新細明體" pitchFamily="18" charset="-120"/>
              </a:rPr>
              <a:t>Boolean expression:</a:t>
            </a:r>
          </a:p>
          <a:p>
            <a:endParaRPr lang="en-US" altLang="zh-TW">
              <a:ea typeface="新細明體" pitchFamily="18" charset="-120"/>
              <a:sym typeface="Symbol" panose="05050102010706020507" pitchFamily="18" charset="2"/>
            </a:endParaRPr>
          </a:p>
        </p:txBody>
      </p:sp>
      <p:pic>
        <p:nvPicPr>
          <p:cNvPr id="705540" name="Picture 4"/>
          <p:cNvPicPr>
            <a:picLocks noChangeAspect="1" noChangeArrowheads="1"/>
          </p:cNvPicPr>
          <p:nvPr/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232025"/>
            <a:ext cx="3527425" cy="4000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5541" name="Picture 7"/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98900"/>
            <a:ext cx="2952750" cy="103981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5542" name="Rectangle 9"/>
          <p:cNvSpPr>
            <a:spLocks noChangeArrowheads="1"/>
          </p:cNvSpPr>
          <p:nvPr/>
        </p:nvSpPr>
        <p:spPr bwMode="auto">
          <a:xfrm>
            <a:off x="5580063" y="4206875"/>
            <a:ext cx="30956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TW">
                <a:latin typeface="Times New Roman" panose="02020603050405020304" pitchFamily="18" charset="0"/>
                <a:ea typeface="標楷體" pitchFamily="65" charset="-128"/>
                <a:cs typeface="Times New Roman" panose="02020603050405020304" pitchFamily="18" charset="0"/>
              </a:rPr>
              <a:t>HDL Example 3.4</a:t>
            </a:r>
          </a:p>
        </p:txBody>
      </p:sp>
      <p:sp>
        <p:nvSpPr>
          <p:cNvPr id="705543" name="AutoShape 42"/>
          <p:cNvSpPr>
            <a:spLocks noChangeArrowheads="1"/>
          </p:cNvSpPr>
          <p:nvPr/>
        </p:nvSpPr>
        <p:spPr bwMode="auto">
          <a:xfrm>
            <a:off x="4500563" y="4346575"/>
            <a:ext cx="831850" cy="215900"/>
          </a:xfrm>
          <a:prstGeom prst="notchedRightArrow">
            <a:avLst>
              <a:gd name="adj1" fmla="val 50000"/>
              <a:gd name="adj2" fmla="val 10435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F703-F595-4BFD-B3B7-26A57788B1AE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BA81E-620C-4B63-8B4E-ED0336F6595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06562" name="Rectangle 10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3.4</a:t>
            </a:r>
            <a:endParaRPr lang="en-US" altLang="zh-TW" sz="2500">
              <a:ea typeface="新細明體" pitchFamily="18" charset="-120"/>
            </a:endParaRPr>
          </a:p>
        </p:txBody>
      </p:sp>
      <p:pic>
        <p:nvPicPr>
          <p:cNvPr id="706563" name="Picture 11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074863"/>
            <a:ext cx="7993062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8CE0-C5BF-4338-9C9F-A5657E5942B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B19E-D19F-4A37-900F-764659D071A1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70758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User-Defined Primitives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707587" name="內容版面配置區 2"/>
          <p:cNvSpPr>
            <a:spLocks noGrp="1"/>
          </p:cNvSpPr>
          <p:nvPr>
            <p:ph idx="4294967295"/>
          </p:nvPr>
        </p:nvSpPr>
        <p:spPr>
          <a:xfrm>
            <a:off x="304800" y="1066800"/>
            <a:ext cx="8570913" cy="5202238"/>
          </a:xfrm>
        </p:spPr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General rules:</a:t>
            </a:r>
            <a:endParaRPr lang="en-US" altLang="zh-TW">
              <a:solidFill>
                <a:srgbClr val="0000FF"/>
              </a:solidFill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solidFill>
                <a:srgbClr val="0000FF"/>
              </a:solidFill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solidFill>
                <a:srgbClr val="0000FF"/>
              </a:solidFill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solidFill>
                <a:srgbClr val="0000FF"/>
              </a:solidFill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solidFill>
                <a:srgbClr val="0000FF"/>
              </a:solidFill>
              <a:ea typeface="新細明體" pitchFamily="18" charset="-120"/>
              <a:sym typeface="Symbol" panose="05050102010706020507" pitchFamily="18" charset="2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Declaration:</a:t>
            </a:r>
          </a:p>
          <a:p>
            <a:endParaRPr lang="en-US" altLang="zh-TW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07588" name="Picture 5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600200"/>
            <a:ext cx="8277225" cy="31210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7589" name="Picture 7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5592763" cy="43656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7590" name="Text Box 9"/>
          <p:cNvSpPr txBox="1">
            <a:spLocks noChangeArrowheads="1"/>
          </p:cNvSpPr>
          <p:nvPr/>
        </p:nvSpPr>
        <p:spPr bwMode="auto">
          <a:xfrm>
            <a:off x="1905000" y="5791200"/>
            <a:ext cx="382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Implementing the hardware in Fig. 3.39</a:t>
            </a:r>
          </a:p>
        </p:txBody>
      </p:sp>
      <p:sp>
        <p:nvSpPr>
          <p:cNvPr id="707591" name="AutoShape 42"/>
          <p:cNvSpPr>
            <a:spLocks noChangeArrowheads="1"/>
          </p:cNvSpPr>
          <p:nvPr/>
        </p:nvSpPr>
        <p:spPr bwMode="auto">
          <a:xfrm>
            <a:off x="838200" y="5943600"/>
            <a:ext cx="831850" cy="215900"/>
          </a:xfrm>
          <a:prstGeom prst="notchedRightArrow">
            <a:avLst>
              <a:gd name="adj1" fmla="val 50000"/>
              <a:gd name="adj2" fmla="val 10435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endParaRPr lang="zh-TW" altLang="en-US" sz="1400" i="1" u="sng">
              <a:solidFill>
                <a:srgbClr val="003366"/>
              </a:solidFill>
              <a:latin typeface="Times New Roman" panose="02020603050405020304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2DB7-E022-49AE-B3E9-1BE3594AB376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E2AE8-1011-477A-AFDB-3688F79E5BE8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89088" y="152400"/>
            <a:ext cx="6003925" cy="703263"/>
          </a:xfrm>
        </p:spPr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3.5</a:t>
            </a:r>
            <a:endParaRPr lang="en-US" altLang="zh-TW" sz="2500">
              <a:ea typeface="新細明體" pitchFamily="18" charset="-120"/>
            </a:endParaRPr>
          </a:p>
        </p:txBody>
      </p:sp>
      <p:pic>
        <p:nvPicPr>
          <p:cNvPr id="708611" name="Picture 3"/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350963"/>
            <a:ext cx="6684962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5A59-C22B-4724-9037-23D6F0E8A36F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56D5-6509-472D-81AD-748ABA522FDD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89088" y="152400"/>
            <a:ext cx="7097712" cy="703263"/>
          </a:xfrm>
        </p:spPr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HDL Example 3.5 Continued)</a:t>
            </a:r>
          </a:p>
        </p:txBody>
      </p:sp>
      <p:pic>
        <p:nvPicPr>
          <p:cNvPr id="709635" name="Picture 4"/>
          <p:cNvPicPr>
            <a:picLocks noChangeAspect="1" noChangeArrowheads="1"/>
          </p:cNvPicPr>
          <p:nvPr/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>
            <a:fillRect/>
          </a:stretch>
        </p:blipFill>
        <p:spPr bwMode="auto">
          <a:xfrm>
            <a:off x="582613" y="2141538"/>
            <a:ext cx="80660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0AA7-C664-4558-B719-57E9347072C0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2802F-9604-476E-821D-83A3FFC63992}" type="slidenum">
              <a:rPr lang="en-US" altLang="en-US"/>
              <a:pPr/>
              <a:t>67</a:t>
            </a:fld>
            <a:endParaRPr lang="en-US" altLang="en-US"/>
          </a:p>
        </p:txBody>
      </p:sp>
      <p:pic>
        <p:nvPicPr>
          <p:cNvPr id="710658" name="Picture 4"/>
          <p:cNvPicPr>
            <a:picLocks noChangeAspect="1" noChangeArrowheads="1"/>
          </p:cNvPicPr>
          <p:nvPr/>
        </p:nvPicPr>
        <p:blipFill>
          <a:blip r:embed="rId2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493838"/>
            <a:ext cx="8201025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0659" name="Text Box 5"/>
          <p:cNvSpPr txBox="1">
            <a:spLocks noChangeArrowheads="1"/>
          </p:cNvSpPr>
          <p:nvPr/>
        </p:nvSpPr>
        <p:spPr bwMode="auto">
          <a:xfrm>
            <a:off x="2073275" y="5462588"/>
            <a:ext cx="5038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</a:rPr>
              <a:t>Figure 3.39 Schematic for circuit with_UDP_02467</a:t>
            </a: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EDCB9-D80C-48AD-8B00-0BD9798E9DA1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887A-1387-4AB6-B891-9CA90E6BA93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4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A Three-variable Map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49219" name="Rectangle 3"/>
          <p:cNvSpPr>
            <a:spLocks noGrp="1" noChangeArrowheads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0</a:t>
            </a:r>
            <a:r>
              <a:rPr lang="en-US" altLang="zh-TW" i="1" baseline="-25000">
                <a:ea typeface="新細明體" pitchFamily="18" charset="-120"/>
              </a:rPr>
              <a:t> </a:t>
            </a:r>
            <a:r>
              <a:rPr lang="en-US" altLang="zh-TW">
                <a:ea typeface="新細明體" pitchFamily="18" charset="-120"/>
              </a:rPr>
              <a:t>and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2</a:t>
            </a:r>
            <a:r>
              <a:rPr lang="en-US" altLang="zh-TW" i="1">
                <a:ea typeface="新細明體" pitchFamily="18" charset="-120"/>
              </a:rPr>
              <a:t>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4 </a:t>
            </a:r>
            <a:r>
              <a:rPr lang="en-US" altLang="zh-TW">
                <a:ea typeface="新細明體" pitchFamily="18" charset="-120"/>
              </a:rPr>
              <a:t>and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6</a:t>
            </a:r>
            <a:r>
              <a:rPr lang="en-US" altLang="zh-TW">
                <a:ea typeface="新細明體" pitchFamily="18" charset="-120"/>
              </a:rPr>
              <a:t>) are adjacent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0</a:t>
            </a:r>
            <a:r>
              <a:rPr lang="en-US" altLang="zh-TW" i="1">
                <a:ea typeface="新細明體" pitchFamily="18" charset="-120"/>
              </a:rPr>
              <a:t>+ m</a:t>
            </a:r>
            <a:r>
              <a:rPr lang="en-US" altLang="zh-TW" baseline="-25000">
                <a:ea typeface="新細明體" pitchFamily="18" charset="-120"/>
              </a:rPr>
              <a:t>2</a:t>
            </a:r>
            <a:r>
              <a:rPr lang="en-US" altLang="zh-TW" i="1" baseline="-25000">
                <a:ea typeface="新細明體" pitchFamily="18" charset="-120"/>
              </a:rPr>
              <a:t> </a:t>
            </a:r>
            <a:r>
              <a:rPr lang="en-US" altLang="zh-TW" i="1">
                <a:ea typeface="新細明體" pitchFamily="18" charset="-120"/>
              </a:rPr>
              <a:t>= x'y'z' + x'yz' = x'z'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y'+y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 i="1">
                <a:ea typeface="新細明體" pitchFamily="18" charset="-120"/>
              </a:rPr>
              <a:t>x'z'	  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 baseline="-25000">
                <a:ea typeface="新細明體" pitchFamily="18" charset="-120"/>
              </a:rPr>
              <a:t>4</a:t>
            </a:r>
            <a:r>
              <a:rPr lang="en-US" altLang="zh-TW" i="1">
                <a:ea typeface="新細明體" pitchFamily="18" charset="-120"/>
              </a:rPr>
              <a:t>+ m</a:t>
            </a:r>
            <a:r>
              <a:rPr lang="en-US" altLang="zh-TW" baseline="-25000">
                <a:ea typeface="新細明體" pitchFamily="18" charset="-120"/>
              </a:rPr>
              <a:t>6</a:t>
            </a:r>
            <a:r>
              <a:rPr lang="en-US" altLang="zh-TW" i="1" baseline="-25000">
                <a:ea typeface="新細明體" pitchFamily="18" charset="-120"/>
              </a:rPr>
              <a:t> </a:t>
            </a:r>
            <a:r>
              <a:rPr lang="en-US" altLang="zh-TW" i="1">
                <a:ea typeface="新細明體" pitchFamily="18" charset="-120"/>
              </a:rPr>
              <a:t>= xy'z' + xyz' = xz' 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y'+y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 i="1">
                <a:ea typeface="新細明體" pitchFamily="18" charset="-120"/>
              </a:rPr>
              <a:t>xz'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49220" name="Picture 5" descr="AACFLNA0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643188"/>
            <a:ext cx="748823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D779-A513-4D44-8F42-E4682013871B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4EA8-2891-4B6E-9F28-7307AC80A7D4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50242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3.1</a:t>
            </a:r>
            <a:endParaRPr lang="zh-TW" altLang="en-US" sz="2500">
              <a:ea typeface="新細明體" pitchFamily="18" charset="-120"/>
            </a:endParaRPr>
          </a:p>
        </p:txBody>
      </p:sp>
      <p:sp>
        <p:nvSpPr>
          <p:cNvPr id="650243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3.1: simplify the Boolean function F(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(2, 3, 4, 5)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(2, 3, 4, 5) = </a:t>
            </a:r>
            <a:r>
              <a:rPr lang="en-US" altLang="zh-TW" i="1">
                <a:ea typeface="新細明體" pitchFamily="18" charset="-120"/>
              </a:rPr>
              <a:t>x'y</a:t>
            </a:r>
            <a:r>
              <a:rPr lang="en-US" altLang="zh-TW">
                <a:ea typeface="新細明體" pitchFamily="18" charset="-120"/>
              </a:rPr>
              <a:t> + </a:t>
            </a:r>
            <a:r>
              <a:rPr lang="en-US" altLang="zh-TW" i="1">
                <a:ea typeface="新細明體" pitchFamily="18" charset="-120"/>
              </a:rPr>
              <a:t>xy'</a:t>
            </a:r>
            <a:endParaRPr lang="zh-TW" altLang="en-US" i="1">
              <a:ea typeface="新細明體" pitchFamily="18" charset="-120"/>
            </a:endParaRP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024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/>
          <a:stretch>
            <a:fillRect/>
          </a:stretch>
        </p:blipFill>
        <p:spPr bwMode="auto">
          <a:xfrm>
            <a:off x="2193925" y="2535238"/>
            <a:ext cx="4829175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0245" name="Text Box 8"/>
          <p:cNvSpPr txBox="1">
            <a:spLocks noChangeArrowheads="1"/>
          </p:cNvSpPr>
          <p:nvPr/>
        </p:nvSpPr>
        <p:spPr bwMode="auto">
          <a:xfrm>
            <a:off x="1265238" y="5686425"/>
            <a:ext cx="671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3.4 Map for Example 3.1,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 = </a:t>
            </a:r>
            <a:r>
              <a:rPr lang="el-GR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Σ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(2, 3, 4, 5) =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x'y + xy'</a:t>
            </a: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D1D2A-DD6D-4C91-9DB7-6AB3D372EBD4}" type="datetime4">
              <a:rPr lang="en-US" altLang="en-US" smtClean="0"/>
              <a:t>May 7, 2020</a:t>
            </a:fld>
            <a:endParaRPr lang="en-US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29E8-02FF-4965-A580-16997A026E6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51266" name="標題 1"/>
          <p:cNvSpPr>
            <a:spLocks noGrp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US" altLang="zh-TW">
                <a:ea typeface="新細明體" pitchFamily="18" charset="-120"/>
              </a:rPr>
              <a:t>Example 3.2</a:t>
            </a:r>
            <a:endParaRPr lang="zh-TW" altLang="en-US">
              <a:ea typeface="新細明體" pitchFamily="18" charset="-120"/>
            </a:endParaRPr>
          </a:p>
        </p:txBody>
      </p:sp>
      <p:sp>
        <p:nvSpPr>
          <p:cNvPr id="651267" name="內容版面配置區 2"/>
          <p:cNvSpPr>
            <a:spLocks noGrp="1"/>
          </p:cNvSpPr>
          <p:nvPr>
            <p:ph idx="4294967295"/>
          </p:nvPr>
        </p:nvSpPr>
        <p:spPr/>
        <p:txBody>
          <a:bodyPr lIns="90488" tIns="44450" rIns="90488" bIns="44450"/>
          <a:lstStyle/>
          <a:p>
            <a:r>
              <a:rPr lang="en-US" altLang="zh-TW">
                <a:ea typeface="新細明體" pitchFamily="18" charset="-120"/>
              </a:rPr>
              <a:t>Example 3.2: simplify </a:t>
            </a:r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(3, 4, 6, 7) 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F</a:t>
            </a:r>
            <a:r>
              <a:rPr lang="en-US" altLang="zh-TW">
                <a:ea typeface="新細明體" pitchFamily="18" charset="-120"/>
              </a:rPr>
              <a:t>(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y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z</a:t>
            </a:r>
            <a:r>
              <a:rPr lang="en-US" altLang="zh-TW">
                <a:ea typeface="新細明體" pitchFamily="18" charset="-120"/>
              </a:rPr>
              <a:t>) = </a:t>
            </a:r>
            <a:r>
              <a:rPr lang="en-US" altLang="zh-TW">
                <a:latin typeface="Symbol" panose="05050102010706020507" pitchFamily="18" charset="2"/>
                <a:ea typeface="新細明體" pitchFamily="18" charset="-120"/>
              </a:rPr>
              <a:t>S</a:t>
            </a:r>
            <a:r>
              <a:rPr lang="en-US" altLang="zh-TW">
                <a:ea typeface="新細明體" pitchFamily="18" charset="-120"/>
              </a:rPr>
              <a:t>(3, 4, 6, 7) = </a:t>
            </a:r>
            <a:r>
              <a:rPr lang="en-US" altLang="zh-TW" i="1">
                <a:ea typeface="新細明體" pitchFamily="18" charset="-120"/>
              </a:rPr>
              <a:t>yz</a:t>
            </a:r>
            <a:r>
              <a:rPr lang="en-US" altLang="zh-TW">
                <a:ea typeface="新細明體" pitchFamily="18" charset="-120"/>
              </a:rPr>
              <a:t>+ </a:t>
            </a:r>
            <a:r>
              <a:rPr lang="en-US" altLang="zh-TW" i="1">
                <a:ea typeface="新細明體" pitchFamily="18" charset="-120"/>
              </a:rPr>
              <a:t>xz</a:t>
            </a:r>
            <a:r>
              <a:rPr lang="en-US" altLang="zh-TW">
                <a:ea typeface="新細明體" pitchFamily="18" charset="-120"/>
              </a:rPr>
              <a:t>'</a:t>
            </a:r>
          </a:p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651268" name="Picture 6"/>
          <p:cNvPicPr>
            <a:picLocks noChangeAspect="1" noChangeArrowheads="1"/>
          </p:cNvPicPr>
          <p:nvPr/>
        </p:nvPicPr>
        <p:blipFill>
          <a:blip r:embed="rId2" cstate="print">
            <a:lum bright="-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00313"/>
            <a:ext cx="5243513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1269" name="Text Box 8"/>
          <p:cNvSpPr txBox="1">
            <a:spLocks noChangeArrowheads="1"/>
          </p:cNvSpPr>
          <p:nvPr/>
        </p:nvSpPr>
        <p:spPr bwMode="auto">
          <a:xfrm>
            <a:off x="1285875" y="6215063"/>
            <a:ext cx="671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Angsana New" pitchFamily="18" charset="-120"/>
                <a:cs typeface="Angsana New" pitchFamily="18" charset="-120"/>
              </a:defRPr>
            </a:lvl9pPr>
          </a:lstStyle>
          <a:p>
            <a:pPr algn="ctr"/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Figure 3.5 Map for Example 3-2; F(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 = </a:t>
            </a:r>
            <a:r>
              <a:rPr lang="el-GR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Σ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(3, 4, 6, 7) =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yz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 + </a:t>
            </a: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xz'</a:t>
            </a:r>
          </a:p>
        </p:txBody>
      </p:sp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Angsana New" pitchFamily="18" charset="-12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Angsana New" pitchFamily="18" charset="-120"/>
            <a:cs typeface="Arial" panose="020B0604020202020204" pitchFamily="34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</TotalTime>
  <Words>2593</Words>
  <Application>Microsoft Office PowerPoint</Application>
  <PresentationFormat>On-screen Show (4:3)</PresentationFormat>
  <Paragraphs>489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Angsana New</vt:lpstr>
      <vt:lpstr>Arial</vt:lpstr>
      <vt:lpstr>Book Antiqua</vt:lpstr>
      <vt:lpstr>標楷體</vt:lpstr>
      <vt:lpstr>新細明體</vt:lpstr>
      <vt:lpstr>Symbol</vt:lpstr>
      <vt:lpstr>Times New Roman</vt:lpstr>
      <vt:lpstr>Wingdings</vt:lpstr>
      <vt:lpstr>Wingdings 2</vt:lpstr>
      <vt:lpstr>Layers</vt:lpstr>
      <vt:lpstr>Equation</vt:lpstr>
      <vt:lpstr>Digital Logic Design   Gate-Level Minimization</vt:lpstr>
      <vt:lpstr>3-1 Introduction</vt:lpstr>
      <vt:lpstr>3-2 The Map Method</vt:lpstr>
      <vt:lpstr>Review of Boolean Function</vt:lpstr>
      <vt:lpstr>Two-Variable Map</vt:lpstr>
      <vt:lpstr>A Three-variable Map</vt:lpstr>
      <vt:lpstr>A Three-variable Map</vt:lpstr>
      <vt:lpstr>Example 3.1</vt:lpstr>
      <vt:lpstr>Example 3.2</vt:lpstr>
      <vt:lpstr>Four adjacent Squares</vt:lpstr>
      <vt:lpstr>Example 3.3</vt:lpstr>
      <vt:lpstr>Example 3.4</vt:lpstr>
      <vt:lpstr>3.3 Four-Variable Map</vt:lpstr>
      <vt:lpstr>Example 3.5</vt:lpstr>
      <vt:lpstr>Example 3.6</vt:lpstr>
      <vt:lpstr>Prime Implicants</vt:lpstr>
      <vt:lpstr>Prime Implicants</vt:lpstr>
      <vt:lpstr>3.4 Five-Variable Map</vt:lpstr>
      <vt:lpstr>PowerPoint Presentation</vt:lpstr>
      <vt:lpstr>Example 3.7</vt:lpstr>
      <vt:lpstr>Example 3.7 (cont.)</vt:lpstr>
      <vt:lpstr>3-5 Product of Sums Simplification</vt:lpstr>
      <vt:lpstr>Example 3.8</vt:lpstr>
      <vt:lpstr>Example 3.8 (cont.)</vt:lpstr>
      <vt:lpstr>Sum-of-Minterm Procedure</vt:lpstr>
      <vt:lpstr>Sum-of-Minterm Procedure</vt:lpstr>
      <vt:lpstr>3-6 Don't-Care Conditions</vt:lpstr>
      <vt:lpstr>Example 3.9 (cont.)</vt:lpstr>
      <vt:lpstr>3-7 NAND and NOR Implementation</vt:lpstr>
      <vt:lpstr>NAND Gate</vt:lpstr>
      <vt:lpstr>Two-level Implementation</vt:lpstr>
      <vt:lpstr>Example 3.10</vt:lpstr>
      <vt:lpstr>Procedure with Two Levels NAND</vt:lpstr>
      <vt:lpstr>Multilevel NAND Circuits</vt:lpstr>
      <vt:lpstr>NAND Implementation</vt:lpstr>
      <vt:lpstr>NOR Implementation</vt:lpstr>
      <vt:lpstr>Two Graphic Symbols for a NOR Gate</vt:lpstr>
      <vt:lpstr>Example</vt:lpstr>
      <vt:lpstr>3-8 Other Two-level Implementations (</vt:lpstr>
      <vt:lpstr>Non-degenerate Forms</vt:lpstr>
      <vt:lpstr>AND-OR-Invert Implementation</vt:lpstr>
      <vt:lpstr>OR-AND-Invert Implementation</vt:lpstr>
      <vt:lpstr>Tabular Summary and Examples</vt:lpstr>
      <vt:lpstr>Tabular Summary and Examples</vt:lpstr>
      <vt:lpstr>PowerPoint Presentation</vt:lpstr>
      <vt:lpstr>3-9 Exclusive-OR Function</vt:lpstr>
      <vt:lpstr>Exclusive-OR Implementations</vt:lpstr>
      <vt:lpstr>Odd Function</vt:lpstr>
      <vt:lpstr>XOR and XNOR</vt:lpstr>
      <vt:lpstr>Four-variable Exclusive-OR function</vt:lpstr>
      <vt:lpstr>Parity Generation and Checking</vt:lpstr>
      <vt:lpstr>Parity Generation and Checking</vt:lpstr>
      <vt:lpstr>Parity Generation and Checking</vt:lpstr>
      <vt:lpstr>3.10 Hardware Description Language (HDL)</vt:lpstr>
      <vt:lpstr>A Top-Down Design Flow</vt:lpstr>
      <vt:lpstr>Module Declaration</vt:lpstr>
      <vt:lpstr>HDL Example 3.1</vt:lpstr>
      <vt:lpstr>Gate Displays</vt:lpstr>
      <vt:lpstr>HDL Example 3.2</vt:lpstr>
      <vt:lpstr>HDL Example 3.3</vt:lpstr>
      <vt:lpstr>Simulation output for HDL  Example 3.3</vt:lpstr>
      <vt:lpstr>Boolean Expression</vt:lpstr>
      <vt:lpstr>HDL Example 3.4</vt:lpstr>
      <vt:lpstr>User-Defined Primitives</vt:lpstr>
      <vt:lpstr>HDL Example 3.5</vt:lpstr>
      <vt:lpstr>HDL Example 3.5 Continued)</vt:lpstr>
      <vt:lpstr>PowerPoint Presentation</vt:lpstr>
    </vt:vector>
  </TitlesOfParts>
  <Manager/>
  <Company> Kasetsart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 and Architecture</dc:title>
  <dc:subject/>
  <dc:creator>Pradondet Nilagupta</dc:creator>
  <cp:keywords/>
  <dc:description/>
  <cp:lastModifiedBy>HP</cp:lastModifiedBy>
  <cp:revision>99</cp:revision>
  <cp:lastPrinted>1601-01-01T00:00:00Z</cp:lastPrinted>
  <dcterms:created xsi:type="dcterms:W3CDTF">2007-10-31T16:45:31Z</dcterms:created>
  <dcterms:modified xsi:type="dcterms:W3CDTF">2020-05-06T21:14:27Z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TC102037551033</vt:lpwstr>
  </property>
</Properties>
</file>